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540"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5A712EB-49DD-4349-A239-B07D4BE35680}" type="datetimeFigureOut">
              <a:rPr lang="en-GB" smtClean="0"/>
              <a:t>25/09/2015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D03770-EB63-46F2-B613-E02EC99C77F2}" type="slidenum">
              <a:rPr lang="en-GB" smtClean="0"/>
              <a:t>‹#›</a:t>
            </a:fld>
            <a:endParaRPr lang="en-GB"/>
          </a:p>
        </p:txBody>
      </p:sp>
    </p:spTree>
    <p:extLst>
      <p:ext uri="{BB962C8B-B14F-4D97-AF65-F5344CB8AC3E}">
        <p14:creationId xmlns:p14="http://schemas.microsoft.com/office/powerpoint/2010/main" val="214233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5A712EB-49DD-4349-A239-B07D4BE35680}" type="datetimeFigureOut">
              <a:rPr lang="en-GB" smtClean="0"/>
              <a:t>25/09/2015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D03770-EB63-46F2-B613-E02EC99C77F2}" type="slidenum">
              <a:rPr lang="en-GB" smtClean="0"/>
              <a:t>‹#›</a:t>
            </a:fld>
            <a:endParaRPr lang="en-GB"/>
          </a:p>
        </p:txBody>
      </p:sp>
    </p:spTree>
    <p:extLst>
      <p:ext uri="{BB962C8B-B14F-4D97-AF65-F5344CB8AC3E}">
        <p14:creationId xmlns:p14="http://schemas.microsoft.com/office/powerpoint/2010/main" val="3401089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5A712EB-49DD-4349-A239-B07D4BE35680}" type="datetimeFigureOut">
              <a:rPr lang="en-GB" smtClean="0"/>
              <a:t>25/09/2015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D03770-EB63-46F2-B613-E02EC99C77F2}" type="slidenum">
              <a:rPr lang="en-GB" smtClean="0"/>
              <a:t>‹#›</a:t>
            </a:fld>
            <a:endParaRPr lang="en-GB"/>
          </a:p>
        </p:txBody>
      </p:sp>
    </p:spTree>
    <p:extLst>
      <p:ext uri="{BB962C8B-B14F-4D97-AF65-F5344CB8AC3E}">
        <p14:creationId xmlns:p14="http://schemas.microsoft.com/office/powerpoint/2010/main" val="2173289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5A712EB-49DD-4349-A239-B07D4BE35680}" type="datetimeFigureOut">
              <a:rPr lang="en-GB" smtClean="0"/>
              <a:t>25/09/2015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D03770-EB63-46F2-B613-E02EC99C77F2}" type="slidenum">
              <a:rPr lang="en-GB" smtClean="0"/>
              <a:t>‹#›</a:t>
            </a:fld>
            <a:endParaRPr lang="en-GB"/>
          </a:p>
        </p:txBody>
      </p:sp>
    </p:spTree>
    <p:extLst>
      <p:ext uri="{BB962C8B-B14F-4D97-AF65-F5344CB8AC3E}">
        <p14:creationId xmlns:p14="http://schemas.microsoft.com/office/powerpoint/2010/main" val="1851973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A712EB-49DD-4349-A239-B07D4BE35680}" type="datetimeFigureOut">
              <a:rPr lang="en-GB" smtClean="0"/>
              <a:t>25/09/2015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D03770-EB63-46F2-B613-E02EC99C77F2}" type="slidenum">
              <a:rPr lang="en-GB" smtClean="0"/>
              <a:t>‹#›</a:t>
            </a:fld>
            <a:endParaRPr lang="en-GB"/>
          </a:p>
        </p:txBody>
      </p:sp>
    </p:spTree>
    <p:extLst>
      <p:ext uri="{BB962C8B-B14F-4D97-AF65-F5344CB8AC3E}">
        <p14:creationId xmlns:p14="http://schemas.microsoft.com/office/powerpoint/2010/main" val="1603252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5A712EB-49DD-4349-A239-B07D4BE35680}" type="datetimeFigureOut">
              <a:rPr lang="en-GB" smtClean="0"/>
              <a:t>25/09/2015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D03770-EB63-46F2-B613-E02EC99C77F2}" type="slidenum">
              <a:rPr lang="en-GB" smtClean="0"/>
              <a:t>‹#›</a:t>
            </a:fld>
            <a:endParaRPr lang="en-GB"/>
          </a:p>
        </p:txBody>
      </p:sp>
    </p:spTree>
    <p:extLst>
      <p:ext uri="{BB962C8B-B14F-4D97-AF65-F5344CB8AC3E}">
        <p14:creationId xmlns:p14="http://schemas.microsoft.com/office/powerpoint/2010/main" val="3015925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5A712EB-49DD-4349-A239-B07D4BE35680}" type="datetimeFigureOut">
              <a:rPr lang="en-GB" smtClean="0"/>
              <a:t>25/09/2015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7D03770-EB63-46F2-B613-E02EC99C77F2}" type="slidenum">
              <a:rPr lang="en-GB" smtClean="0"/>
              <a:t>‹#›</a:t>
            </a:fld>
            <a:endParaRPr lang="en-GB"/>
          </a:p>
        </p:txBody>
      </p:sp>
    </p:spTree>
    <p:extLst>
      <p:ext uri="{BB962C8B-B14F-4D97-AF65-F5344CB8AC3E}">
        <p14:creationId xmlns:p14="http://schemas.microsoft.com/office/powerpoint/2010/main" val="3056462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5A712EB-49DD-4349-A239-B07D4BE35680}" type="datetimeFigureOut">
              <a:rPr lang="en-GB" smtClean="0"/>
              <a:t>25/09/2015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7D03770-EB63-46F2-B613-E02EC99C77F2}" type="slidenum">
              <a:rPr lang="en-GB" smtClean="0"/>
              <a:t>‹#›</a:t>
            </a:fld>
            <a:endParaRPr lang="en-GB"/>
          </a:p>
        </p:txBody>
      </p:sp>
    </p:spTree>
    <p:extLst>
      <p:ext uri="{BB962C8B-B14F-4D97-AF65-F5344CB8AC3E}">
        <p14:creationId xmlns:p14="http://schemas.microsoft.com/office/powerpoint/2010/main" val="3711343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A712EB-49DD-4349-A239-B07D4BE35680}" type="datetimeFigureOut">
              <a:rPr lang="en-GB" smtClean="0"/>
              <a:t>25/09/2015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7D03770-EB63-46F2-B613-E02EC99C77F2}" type="slidenum">
              <a:rPr lang="en-GB" smtClean="0"/>
              <a:t>‹#›</a:t>
            </a:fld>
            <a:endParaRPr lang="en-GB"/>
          </a:p>
        </p:txBody>
      </p:sp>
    </p:spTree>
    <p:extLst>
      <p:ext uri="{BB962C8B-B14F-4D97-AF65-F5344CB8AC3E}">
        <p14:creationId xmlns:p14="http://schemas.microsoft.com/office/powerpoint/2010/main" val="2429093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A712EB-49DD-4349-A239-B07D4BE35680}" type="datetimeFigureOut">
              <a:rPr lang="en-GB" smtClean="0"/>
              <a:t>25/09/2015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D03770-EB63-46F2-B613-E02EC99C77F2}" type="slidenum">
              <a:rPr lang="en-GB" smtClean="0"/>
              <a:t>‹#›</a:t>
            </a:fld>
            <a:endParaRPr lang="en-GB"/>
          </a:p>
        </p:txBody>
      </p:sp>
    </p:spTree>
    <p:extLst>
      <p:ext uri="{BB962C8B-B14F-4D97-AF65-F5344CB8AC3E}">
        <p14:creationId xmlns:p14="http://schemas.microsoft.com/office/powerpoint/2010/main" val="1179522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A712EB-49DD-4349-A239-B07D4BE35680}" type="datetimeFigureOut">
              <a:rPr lang="en-GB" smtClean="0"/>
              <a:t>25/09/2015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D03770-EB63-46F2-B613-E02EC99C77F2}" type="slidenum">
              <a:rPr lang="en-GB" smtClean="0"/>
              <a:t>‹#›</a:t>
            </a:fld>
            <a:endParaRPr lang="en-GB"/>
          </a:p>
        </p:txBody>
      </p:sp>
    </p:spTree>
    <p:extLst>
      <p:ext uri="{BB962C8B-B14F-4D97-AF65-F5344CB8AC3E}">
        <p14:creationId xmlns:p14="http://schemas.microsoft.com/office/powerpoint/2010/main" val="2265330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A712EB-49DD-4349-A239-B07D4BE35680}" type="datetimeFigureOut">
              <a:rPr lang="en-GB" smtClean="0"/>
              <a:t>25/09/2015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03770-EB63-46F2-B613-E02EC99C77F2}" type="slidenum">
              <a:rPr lang="en-GB" smtClean="0"/>
              <a:t>‹#›</a:t>
            </a:fld>
            <a:endParaRPr lang="en-GB"/>
          </a:p>
        </p:txBody>
      </p:sp>
    </p:spTree>
    <p:extLst>
      <p:ext uri="{BB962C8B-B14F-4D97-AF65-F5344CB8AC3E}">
        <p14:creationId xmlns:p14="http://schemas.microsoft.com/office/powerpoint/2010/main" val="1777508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4041068"/>
            <a:ext cx="2016224"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t>Roman and Saxon</a:t>
            </a:r>
            <a:endParaRPr lang="en-GB" sz="3200" b="1" dirty="0"/>
          </a:p>
        </p:txBody>
      </p:sp>
      <p:sp>
        <p:nvSpPr>
          <p:cNvPr id="5" name="Rectangle 4"/>
          <p:cNvSpPr/>
          <p:nvPr/>
        </p:nvSpPr>
        <p:spPr>
          <a:xfrm>
            <a:off x="683568" y="1088740"/>
            <a:ext cx="2016224"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t>Medieva</a:t>
            </a:r>
            <a:r>
              <a:rPr lang="en-GB" sz="3600" dirty="0" smtClean="0"/>
              <a:t>l</a:t>
            </a:r>
            <a:endParaRPr lang="en-GB" sz="3600" dirty="0"/>
          </a:p>
        </p:txBody>
      </p:sp>
      <p:sp>
        <p:nvSpPr>
          <p:cNvPr id="6" name="Rectangle 5"/>
          <p:cNvSpPr/>
          <p:nvPr/>
        </p:nvSpPr>
        <p:spPr>
          <a:xfrm>
            <a:off x="3687886" y="872716"/>
            <a:ext cx="2016224"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smtClean="0"/>
              <a:t>Tudor</a:t>
            </a:r>
            <a:endParaRPr lang="en-GB" sz="4800" b="1" dirty="0"/>
          </a:p>
        </p:txBody>
      </p:sp>
      <p:sp>
        <p:nvSpPr>
          <p:cNvPr id="7" name="Rectangle 6"/>
          <p:cNvSpPr/>
          <p:nvPr/>
        </p:nvSpPr>
        <p:spPr>
          <a:xfrm>
            <a:off x="6796911" y="332656"/>
            <a:ext cx="2016224"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t>Stuarts</a:t>
            </a:r>
            <a:endParaRPr lang="en-GB" sz="3600" b="1" dirty="0"/>
          </a:p>
        </p:txBody>
      </p:sp>
      <p:sp>
        <p:nvSpPr>
          <p:cNvPr id="8" name="Rectangle 7"/>
          <p:cNvSpPr/>
          <p:nvPr/>
        </p:nvSpPr>
        <p:spPr>
          <a:xfrm>
            <a:off x="6948264" y="3218292"/>
            <a:ext cx="2016224"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t>Eighteenth Century</a:t>
            </a:r>
            <a:endParaRPr lang="en-GB" sz="3200" b="1" dirty="0"/>
          </a:p>
        </p:txBody>
      </p:sp>
      <p:sp>
        <p:nvSpPr>
          <p:cNvPr id="9" name="Rectangle 8"/>
          <p:cNvSpPr/>
          <p:nvPr/>
        </p:nvSpPr>
        <p:spPr>
          <a:xfrm>
            <a:off x="3851920" y="4118392"/>
            <a:ext cx="2016224"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Nineteenth Century</a:t>
            </a:r>
            <a:endParaRPr lang="en-GB" sz="2800" b="1" dirty="0"/>
          </a:p>
        </p:txBody>
      </p:sp>
      <p:sp>
        <p:nvSpPr>
          <p:cNvPr id="10" name="Right Arrow 9"/>
          <p:cNvSpPr/>
          <p:nvPr/>
        </p:nvSpPr>
        <p:spPr>
          <a:xfrm>
            <a:off x="2987824" y="1664804"/>
            <a:ext cx="360040" cy="3960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Arrow 10"/>
          <p:cNvSpPr/>
          <p:nvPr/>
        </p:nvSpPr>
        <p:spPr>
          <a:xfrm>
            <a:off x="6084168" y="1153967"/>
            <a:ext cx="360040" cy="3960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Arrow 11"/>
          <p:cNvSpPr/>
          <p:nvPr/>
        </p:nvSpPr>
        <p:spPr>
          <a:xfrm rot="5400000">
            <a:off x="7569161" y="2401055"/>
            <a:ext cx="471722" cy="5437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Arrow 12"/>
          <p:cNvSpPr/>
          <p:nvPr/>
        </p:nvSpPr>
        <p:spPr>
          <a:xfrm rot="10800000">
            <a:off x="6093649" y="4941167"/>
            <a:ext cx="427306"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ight Arrow 13"/>
          <p:cNvSpPr/>
          <p:nvPr/>
        </p:nvSpPr>
        <p:spPr>
          <a:xfrm rot="10800000">
            <a:off x="2987824" y="4742992"/>
            <a:ext cx="509543" cy="5360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ight Arrow 14"/>
          <p:cNvSpPr/>
          <p:nvPr/>
        </p:nvSpPr>
        <p:spPr>
          <a:xfrm rot="16200000">
            <a:off x="1292892" y="3188817"/>
            <a:ext cx="509543" cy="5360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6752469" y="5661248"/>
            <a:ext cx="2212019" cy="86409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b="1" dirty="0" smtClean="0"/>
              <a:t>My Desk</a:t>
            </a:r>
            <a:endParaRPr lang="en-GB" sz="3200" b="1" dirty="0"/>
          </a:p>
        </p:txBody>
      </p:sp>
      <p:sp>
        <p:nvSpPr>
          <p:cNvPr id="17" name="Rectangle 16"/>
          <p:cNvSpPr/>
          <p:nvPr/>
        </p:nvSpPr>
        <p:spPr>
          <a:xfrm>
            <a:off x="755576" y="6307520"/>
            <a:ext cx="1368152" cy="50405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2400" b="1" dirty="0" smtClean="0">
                <a:solidFill>
                  <a:schemeClr val="tx1"/>
                </a:solidFill>
              </a:rPr>
              <a:t>DOOR</a:t>
            </a:r>
            <a:endParaRPr lang="en-GB" sz="2400" b="1" dirty="0">
              <a:solidFill>
                <a:schemeClr val="tx1"/>
              </a:solidFill>
            </a:endParaRPr>
          </a:p>
        </p:txBody>
      </p:sp>
      <p:sp>
        <p:nvSpPr>
          <p:cNvPr id="2" name="TextBox 1"/>
          <p:cNvSpPr txBox="1"/>
          <p:nvPr/>
        </p:nvSpPr>
        <p:spPr>
          <a:xfrm>
            <a:off x="523422" y="764704"/>
            <a:ext cx="1008112" cy="369332"/>
          </a:xfrm>
          <a:prstGeom prst="rect">
            <a:avLst/>
          </a:prstGeom>
          <a:noFill/>
        </p:spPr>
        <p:txBody>
          <a:bodyPr wrap="square" rtlCol="0">
            <a:spAutoFit/>
          </a:bodyPr>
          <a:lstStyle/>
          <a:p>
            <a:pPr algn="ctr"/>
            <a:r>
              <a:rPr lang="en-GB" b="1" dirty="0" smtClean="0"/>
              <a:t>Harley</a:t>
            </a:r>
            <a:endParaRPr lang="en-GB" b="1" dirty="0"/>
          </a:p>
        </p:txBody>
      </p:sp>
      <p:sp>
        <p:nvSpPr>
          <p:cNvPr id="18" name="TextBox 17"/>
          <p:cNvSpPr txBox="1"/>
          <p:nvPr/>
        </p:nvSpPr>
        <p:spPr>
          <a:xfrm>
            <a:off x="3687886" y="547772"/>
            <a:ext cx="1008112" cy="369332"/>
          </a:xfrm>
          <a:prstGeom prst="rect">
            <a:avLst/>
          </a:prstGeom>
          <a:noFill/>
        </p:spPr>
        <p:txBody>
          <a:bodyPr wrap="square" rtlCol="0">
            <a:spAutoFit/>
          </a:bodyPr>
          <a:lstStyle/>
          <a:p>
            <a:pPr algn="ctr"/>
            <a:r>
              <a:rPr lang="en-GB" b="1" dirty="0" smtClean="0"/>
              <a:t>Katelyn</a:t>
            </a:r>
            <a:endParaRPr lang="en-GB" b="1" dirty="0"/>
          </a:p>
        </p:txBody>
      </p:sp>
      <p:sp>
        <p:nvSpPr>
          <p:cNvPr id="19" name="TextBox 18"/>
          <p:cNvSpPr txBox="1"/>
          <p:nvPr/>
        </p:nvSpPr>
        <p:spPr>
          <a:xfrm>
            <a:off x="6772181" y="325349"/>
            <a:ext cx="1008112" cy="369332"/>
          </a:xfrm>
          <a:prstGeom prst="rect">
            <a:avLst/>
          </a:prstGeom>
          <a:solidFill>
            <a:srgbClr val="FFFF00"/>
          </a:solidFill>
        </p:spPr>
        <p:txBody>
          <a:bodyPr wrap="square" rtlCol="0">
            <a:spAutoFit/>
          </a:bodyPr>
          <a:lstStyle/>
          <a:p>
            <a:pPr algn="ctr"/>
            <a:r>
              <a:rPr lang="en-GB" b="1" dirty="0" smtClean="0"/>
              <a:t>Ryan</a:t>
            </a:r>
            <a:endParaRPr lang="en-GB" b="1" dirty="0"/>
          </a:p>
        </p:txBody>
      </p:sp>
      <p:sp>
        <p:nvSpPr>
          <p:cNvPr id="20" name="TextBox 19"/>
          <p:cNvSpPr txBox="1"/>
          <p:nvPr/>
        </p:nvSpPr>
        <p:spPr>
          <a:xfrm>
            <a:off x="6704039" y="3202065"/>
            <a:ext cx="1008112" cy="369332"/>
          </a:xfrm>
          <a:prstGeom prst="rect">
            <a:avLst/>
          </a:prstGeom>
          <a:solidFill>
            <a:schemeClr val="bg1"/>
          </a:solidFill>
        </p:spPr>
        <p:txBody>
          <a:bodyPr wrap="square" rtlCol="0">
            <a:spAutoFit/>
          </a:bodyPr>
          <a:lstStyle/>
          <a:p>
            <a:pPr algn="ctr"/>
            <a:r>
              <a:rPr lang="en-GB" b="1" dirty="0" err="1" smtClean="0"/>
              <a:t>Camzin</a:t>
            </a:r>
            <a:endParaRPr lang="en-GB" b="1" dirty="0"/>
          </a:p>
        </p:txBody>
      </p:sp>
      <p:sp>
        <p:nvSpPr>
          <p:cNvPr id="21" name="TextBox 20"/>
          <p:cNvSpPr txBox="1"/>
          <p:nvPr/>
        </p:nvSpPr>
        <p:spPr>
          <a:xfrm>
            <a:off x="3851920" y="3933726"/>
            <a:ext cx="1008112" cy="369332"/>
          </a:xfrm>
          <a:prstGeom prst="rect">
            <a:avLst/>
          </a:prstGeom>
          <a:solidFill>
            <a:schemeClr val="bg1"/>
          </a:solidFill>
        </p:spPr>
        <p:txBody>
          <a:bodyPr wrap="square" rtlCol="0">
            <a:spAutoFit/>
          </a:bodyPr>
          <a:lstStyle/>
          <a:p>
            <a:pPr algn="ctr"/>
            <a:r>
              <a:rPr lang="en-GB" b="1" dirty="0" smtClean="0"/>
              <a:t>Luke</a:t>
            </a:r>
            <a:endParaRPr lang="en-GB" b="1" dirty="0"/>
          </a:p>
        </p:txBody>
      </p:sp>
      <p:sp>
        <p:nvSpPr>
          <p:cNvPr id="22" name="TextBox 21"/>
          <p:cNvSpPr txBox="1"/>
          <p:nvPr/>
        </p:nvSpPr>
        <p:spPr>
          <a:xfrm>
            <a:off x="449584" y="3941381"/>
            <a:ext cx="1008112" cy="369332"/>
          </a:xfrm>
          <a:prstGeom prst="rect">
            <a:avLst/>
          </a:prstGeom>
          <a:solidFill>
            <a:schemeClr val="bg1"/>
          </a:solidFill>
        </p:spPr>
        <p:txBody>
          <a:bodyPr wrap="square" rtlCol="0">
            <a:spAutoFit/>
          </a:bodyPr>
          <a:lstStyle/>
          <a:p>
            <a:pPr algn="ctr"/>
            <a:r>
              <a:rPr lang="en-GB" b="1" dirty="0" smtClean="0"/>
              <a:t>Amber</a:t>
            </a:r>
            <a:endParaRPr lang="en-GB" b="1" dirty="0"/>
          </a:p>
        </p:txBody>
      </p:sp>
      <p:sp>
        <p:nvSpPr>
          <p:cNvPr id="23" name="TextBox 22"/>
          <p:cNvSpPr txBox="1"/>
          <p:nvPr/>
        </p:nvSpPr>
        <p:spPr>
          <a:xfrm>
            <a:off x="1619672" y="784635"/>
            <a:ext cx="1008112" cy="369332"/>
          </a:xfrm>
          <a:prstGeom prst="rect">
            <a:avLst/>
          </a:prstGeom>
          <a:solidFill>
            <a:schemeClr val="bg1"/>
          </a:solidFill>
        </p:spPr>
        <p:txBody>
          <a:bodyPr wrap="square" rtlCol="0">
            <a:spAutoFit/>
          </a:bodyPr>
          <a:lstStyle/>
          <a:p>
            <a:pPr algn="ctr"/>
            <a:r>
              <a:rPr lang="en-GB" b="1" dirty="0" smtClean="0"/>
              <a:t>Ellie</a:t>
            </a:r>
            <a:endParaRPr lang="en-GB" b="1" dirty="0"/>
          </a:p>
        </p:txBody>
      </p:sp>
      <p:sp>
        <p:nvSpPr>
          <p:cNvPr id="24" name="TextBox 23"/>
          <p:cNvSpPr txBox="1"/>
          <p:nvPr/>
        </p:nvSpPr>
        <p:spPr>
          <a:xfrm>
            <a:off x="3687886" y="2327008"/>
            <a:ext cx="1008112" cy="369332"/>
          </a:xfrm>
          <a:prstGeom prst="rect">
            <a:avLst/>
          </a:prstGeom>
          <a:solidFill>
            <a:schemeClr val="bg1"/>
          </a:solidFill>
        </p:spPr>
        <p:txBody>
          <a:bodyPr wrap="square" rtlCol="0">
            <a:spAutoFit/>
          </a:bodyPr>
          <a:lstStyle/>
          <a:p>
            <a:pPr algn="ctr"/>
            <a:r>
              <a:rPr lang="en-GB" b="1" dirty="0" smtClean="0"/>
              <a:t>Kristi</a:t>
            </a:r>
            <a:endParaRPr lang="en-GB" b="1" dirty="0"/>
          </a:p>
        </p:txBody>
      </p:sp>
      <p:sp>
        <p:nvSpPr>
          <p:cNvPr id="25" name="TextBox 24"/>
          <p:cNvSpPr txBox="1"/>
          <p:nvPr/>
        </p:nvSpPr>
        <p:spPr>
          <a:xfrm>
            <a:off x="7864551" y="1772816"/>
            <a:ext cx="1008112" cy="369332"/>
          </a:xfrm>
          <a:prstGeom prst="rect">
            <a:avLst/>
          </a:prstGeom>
          <a:solidFill>
            <a:schemeClr val="bg1"/>
          </a:solidFill>
        </p:spPr>
        <p:txBody>
          <a:bodyPr wrap="square" rtlCol="0">
            <a:spAutoFit/>
          </a:bodyPr>
          <a:lstStyle/>
          <a:p>
            <a:pPr algn="ctr"/>
            <a:r>
              <a:rPr lang="en-GB" b="1" dirty="0" smtClean="0"/>
              <a:t>Jessica</a:t>
            </a:r>
            <a:endParaRPr lang="en-GB" b="1" dirty="0"/>
          </a:p>
        </p:txBody>
      </p:sp>
      <p:sp>
        <p:nvSpPr>
          <p:cNvPr id="26" name="TextBox 25"/>
          <p:cNvSpPr txBox="1"/>
          <p:nvPr/>
        </p:nvSpPr>
        <p:spPr>
          <a:xfrm>
            <a:off x="6804248" y="4657550"/>
            <a:ext cx="1008112" cy="369332"/>
          </a:xfrm>
          <a:prstGeom prst="rect">
            <a:avLst/>
          </a:prstGeom>
          <a:solidFill>
            <a:schemeClr val="bg1"/>
          </a:solidFill>
        </p:spPr>
        <p:txBody>
          <a:bodyPr wrap="square" rtlCol="0">
            <a:spAutoFit/>
          </a:bodyPr>
          <a:lstStyle/>
          <a:p>
            <a:pPr algn="ctr"/>
            <a:r>
              <a:rPr lang="en-GB" b="1" dirty="0" err="1" smtClean="0"/>
              <a:t>Nev</a:t>
            </a:r>
            <a:endParaRPr lang="en-GB" b="1" dirty="0"/>
          </a:p>
        </p:txBody>
      </p:sp>
      <p:sp>
        <p:nvSpPr>
          <p:cNvPr id="27" name="TextBox 26"/>
          <p:cNvSpPr txBox="1"/>
          <p:nvPr/>
        </p:nvSpPr>
        <p:spPr>
          <a:xfrm>
            <a:off x="5046498" y="4002162"/>
            <a:ext cx="1008112" cy="369332"/>
          </a:xfrm>
          <a:prstGeom prst="rect">
            <a:avLst/>
          </a:prstGeom>
          <a:solidFill>
            <a:schemeClr val="bg1"/>
          </a:solidFill>
        </p:spPr>
        <p:txBody>
          <a:bodyPr wrap="square" rtlCol="0">
            <a:spAutoFit/>
          </a:bodyPr>
          <a:lstStyle/>
          <a:p>
            <a:pPr algn="ctr"/>
            <a:r>
              <a:rPr lang="en-GB" b="1" dirty="0" smtClean="0"/>
              <a:t>Jasmine</a:t>
            </a:r>
            <a:endParaRPr lang="en-GB" b="1" dirty="0"/>
          </a:p>
        </p:txBody>
      </p:sp>
      <p:sp>
        <p:nvSpPr>
          <p:cNvPr id="28" name="TextBox 27"/>
          <p:cNvSpPr txBox="1"/>
          <p:nvPr/>
        </p:nvSpPr>
        <p:spPr>
          <a:xfrm>
            <a:off x="1619672" y="5505098"/>
            <a:ext cx="1008112" cy="369332"/>
          </a:xfrm>
          <a:prstGeom prst="rect">
            <a:avLst/>
          </a:prstGeom>
          <a:solidFill>
            <a:schemeClr val="bg1"/>
          </a:solidFill>
        </p:spPr>
        <p:txBody>
          <a:bodyPr wrap="square" rtlCol="0">
            <a:spAutoFit/>
          </a:bodyPr>
          <a:lstStyle/>
          <a:p>
            <a:pPr algn="ctr"/>
            <a:r>
              <a:rPr lang="en-GB" b="1" dirty="0" smtClean="0"/>
              <a:t>Leon</a:t>
            </a:r>
            <a:endParaRPr lang="en-GB" b="1" dirty="0"/>
          </a:p>
        </p:txBody>
      </p:sp>
      <p:sp>
        <p:nvSpPr>
          <p:cNvPr id="29" name="TextBox 28"/>
          <p:cNvSpPr txBox="1"/>
          <p:nvPr/>
        </p:nvSpPr>
        <p:spPr>
          <a:xfrm>
            <a:off x="457724" y="2539449"/>
            <a:ext cx="1008112" cy="369332"/>
          </a:xfrm>
          <a:prstGeom prst="rect">
            <a:avLst/>
          </a:prstGeom>
          <a:solidFill>
            <a:schemeClr val="bg1"/>
          </a:solidFill>
        </p:spPr>
        <p:txBody>
          <a:bodyPr wrap="square" rtlCol="0">
            <a:spAutoFit/>
          </a:bodyPr>
          <a:lstStyle/>
          <a:p>
            <a:pPr algn="ctr"/>
            <a:r>
              <a:rPr lang="en-GB" b="1" dirty="0" smtClean="0"/>
              <a:t>Ella</a:t>
            </a:r>
            <a:endParaRPr lang="en-GB" b="1" dirty="0"/>
          </a:p>
        </p:txBody>
      </p:sp>
      <p:sp>
        <p:nvSpPr>
          <p:cNvPr id="30" name="TextBox 29"/>
          <p:cNvSpPr txBox="1"/>
          <p:nvPr/>
        </p:nvSpPr>
        <p:spPr>
          <a:xfrm>
            <a:off x="4737720" y="548680"/>
            <a:ext cx="1058416" cy="369332"/>
          </a:xfrm>
          <a:prstGeom prst="rect">
            <a:avLst/>
          </a:prstGeom>
          <a:solidFill>
            <a:srgbClr val="FFFF00"/>
          </a:solidFill>
        </p:spPr>
        <p:txBody>
          <a:bodyPr wrap="square" rtlCol="0">
            <a:spAutoFit/>
          </a:bodyPr>
          <a:lstStyle/>
          <a:p>
            <a:pPr algn="ctr"/>
            <a:r>
              <a:rPr lang="en-GB" b="1" dirty="0" smtClean="0"/>
              <a:t>Ben</a:t>
            </a:r>
            <a:endParaRPr lang="en-GB" b="1" dirty="0"/>
          </a:p>
        </p:txBody>
      </p:sp>
      <p:sp>
        <p:nvSpPr>
          <p:cNvPr id="31" name="TextBox 30"/>
          <p:cNvSpPr txBox="1"/>
          <p:nvPr/>
        </p:nvSpPr>
        <p:spPr>
          <a:xfrm>
            <a:off x="6772181" y="1763524"/>
            <a:ext cx="1008112" cy="369332"/>
          </a:xfrm>
          <a:prstGeom prst="rect">
            <a:avLst/>
          </a:prstGeom>
          <a:solidFill>
            <a:schemeClr val="bg1"/>
          </a:solidFill>
        </p:spPr>
        <p:txBody>
          <a:bodyPr wrap="square" rtlCol="0">
            <a:spAutoFit/>
          </a:bodyPr>
          <a:lstStyle/>
          <a:p>
            <a:pPr algn="ctr"/>
            <a:r>
              <a:rPr lang="en-GB" b="1" dirty="0" smtClean="0"/>
              <a:t>Kerr</a:t>
            </a:r>
            <a:endParaRPr lang="en-GB" b="1" dirty="0"/>
          </a:p>
        </p:txBody>
      </p:sp>
      <p:sp>
        <p:nvSpPr>
          <p:cNvPr id="32" name="TextBox 31"/>
          <p:cNvSpPr txBox="1"/>
          <p:nvPr/>
        </p:nvSpPr>
        <p:spPr>
          <a:xfrm>
            <a:off x="7805022" y="3203684"/>
            <a:ext cx="1008112" cy="369332"/>
          </a:xfrm>
          <a:prstGeom prst="rect">
            <a:avLst/>
          </a:prstGeom>
          <a:solidFill>
            <a:schemeClr val="bg1"/>
          </a:solidFill>
        </p:spPr>
        <p:txBody>
          <a:bodyPr wrap="square" rtlCol="0">
            <a:spAutoFit/>
          </a:bodyPr>
          <a:lstStyle/>
          <a:p>
            <a:pPr algn="ctr"/>
            <a:r>
              <a:rPr lang="en-GB" b="1" dirty="0" smtClean="0"/>
              <a:t>Callum</a:t>
            </a:r>
            <a:endParaRPr lang="en-GB" b="1" dirty="0"/>
          </a:p>
        </p:txBody>
      </p:sp>
      <p:sp>
        <p:nvSpPr>
          <p:cNvPr id="33" name="TextBox 32"/>
          <p:cNvSpPr txBox="1"/>
          <p:nvPr/>
        </p:nvSpPr>
        <p:spPr>
          <a:xfrm>
            <a:off x="3851920" y="5689764"/>
            <a:ext cx="1008112" cy="369332"/>
          </a:xfrm>
          <a:prstGeom prst="rect">
            <a:avLst/>
          </a:prstGeom>
          <a:solidFill>
            <a:schemeClr val="bg1"/>
          </a:solidFill>
        </p:spPr>
        <p:txBody>
          <a:bodyPr wrap="square" rtlCol="0">
            <a:spAutoFit/>
          </a:bodyPr>
          <a:lstStyle/>
          <a:p>
            <a:pPr algn="ctr"/>
            <a:r>
              <a:rPr lang="en-GB" b="1" dirty="0" smtClean="0"/>
              <a:t>Hannah</a:t>
            </a:r>
            <a:endParaRPr lang="en-GB" b="1" dirty="0"/>
          </a:p>
        </p:txBody>
      </p:sp>
      <p:sp>
        <p:nvSpPr>
          <p:cNvPr id="34" name="TextBox 33"/>
          <p:cNvSpPr txBox="1"/>
          <p:nvPr/>
        </p:nvSpPr>
        <p:spPr>
          <a:xfrm>
            <a:off x="497856" y="5511810"/>
            <a:ext cx="1008112" cy="369332"/>
          </a:xfrm>
          <a:prstGeom prst="rect">
            <a:avLst/>
          </a:prstGeom>
          <a:solidFill>
            <a:schemeClr val="bg1"/>
          </a:solidFill>
        </p:spPr>
        <p:txBody>
          <a:bodyPr wrap="square" rtlCol="0">
            <a:spAutoFit/>
          </a:bodyPr>
          <a:lstStyle/>
          <a:p>
            <a:pPr algn="ctr"/>
            <a:r>
              <a:rPr lang="en-GB" b="1" dirty="0" smtClean="0"/>
              <a:t>Lucy</a:t>
            </a:r>
            <a:endParaRPr lang="en-GB" b="1" dirty="0"/>
          </a:p>
        </p:txBody>
      </p:sp>
      <p:sp>
        <p:nvSpPr>
          <p:cNvPr id="35" name="TextBox 34"/>
          <p:cNvSpPr txBox="1"/>
          <p:nvPr/>
        </p:nvSpPr>
        <p:spPr>
          <a:xfrm>
            <a:off x="1619672" y="3949036"/>
            <a:ext cx="1008112" cy="369332"/>
          </a:xfrm>
          <a:prstGeom prst="rect">
            <a:avLst/>
          </a:prstGeom>
          <a:solidFill>
            <a:schemeClr val="bg1"/>
          </a:solidFill>
        </p:spPr>
        <p:txBody>
          <a:bodyPr wrap="square" rtlCol="0">
            <a:spAutoFit/>
          </a:bodyPr>
          <a:lstStyle/>
          <a:p>
            <a:pPr algn="ctr"/>
            <a:r>
              <a:rPr lang="en-GB" b="1" dirty="0" smtClean="0"/>
              <a:t>Bradley</a:t>
            </a:r>
            <a:endParaRPr lang="en-GB" b="1" dirty="0"/>
          </a:p>
        </p:txBody>
      </p:sp>
      <p:sp>
        <p:nvSpPr>
          <p:cNvPr id="36" name="TextBox 35"/>
          <p:cNvSpPr txBox="1"/>
          <p:nvPr/>
        </p:nvSpPr>
        <p:spPr>
          <a:xfrm>
            <a:off x="4860032" y="2330858"/>
            <a:ext cx="1008112" cy="369332"/>
          </a:xfrm>
          <a:prstGeom prst="rect">
            <a:avLst/>
          </a:prstGeom>
          <a:solidFill>
            <a:schemeClr val="bg1"/>
          </a:solidFill>
        </p:spPr>
        <p:txBody>
          <a:bodyPr wrap="square" rtlCol="0">
            <a:spAutoFit/>
          </a:bodyPr>
          <a:lstStyle/>
          <a:p>
            <a:pPr algn="ctr"/>
            <a:r>
              <a:rPr lang="en-GB" b="1" dirty="0" smtClean="0"/>
              <a:t>Ella S</a:t>
            </a:r>
            <a:endParaRPr lang="en-GB" b="1" dirty="0"/>
          </a:p>
        </p:txBody>
      </p:sp>
      <p:sp>
        <p:nvSpPr>
          <p:cNvPr id="37" name="TextBox 36"/>
          <p:cNvSpPr txBox="1"/>
          <p:nvPr/>
        </p:nvSpPr>
        <p:spPr>
          <a:xfrm>
            <a:off x="7871006" y="309051"/>
            <a:ext cx="1008112" cy="369332"/>
          </a:xfrm>
          <a:prstGeom prst="rect">
            <a:avLst/>
          </a:prstGeom>
          <a:solidFill>
            <a:schemeClr val="bg1"/>
          </a:solidFill>
        </p:spPr>
        <p:txBody>
          <a:bodyPr wrap="square" rtlCol="0">
            <a:spAutoFit/>
          </a:bodyPr>
          <a:lstStyle/>
          <a:p>
            <a:pPr algn="ctr"/>
            <a:r>
              <a:rPr lang="en-GB" b="1" dirty="0" smtClean="0"/>
              <a:t>Emma</a:t>
            </a:r>
            <a:endParaRPr lang="en-GB" b="1" dirty="0"/>
          </a:p>
        </p:txBody>
      </p:sp>
      <p:sp>
        <p:nvSpPr>
          <p:cNvPr id="38" name="TextBox 37"/>
          <p:cNvSpPr txBox="1"/>
          <p:nvPr/>
        </p:nvSpPr>
        <p:spPr>
          <a:xfrm>
            <a:off x="1592758" y="2538213"/>
            <a:ext cx="1008112" cy="369332"/>
          </a:xfrm>
          <a:prstGeom prst="rect">
            <a:avLst/>
          </a:prstGeom>
          <a:solidFill>
            <a:schemeClr val="bg1"/>
          </a:solidFill>
        </p:spPr>
        <p:txBody>
          <a:bodyPr wrap="square" rtlCol="0">
            <a:spAutoFit/>
          </a:bodyPr>
          <a:lstStyle/>
          <a:p>
            <a:pPr algn="ctr"/>
            <a:r>
              <a:rPr lang="en-GB" b="1" dirty="0" smtClean="0"/>
              <a:t>Tommy</a:t>
            </a:r>
            <a:endParaRPr lang="en-GB" b="1" dirty="0"/>
          </a:p>
        </p:txBody>
      </p:sp>
      <p:sp>
        <p:nvSpPr>
          <p:cNvPr id="39" name="TextBox 38"/>
          <p:cNvSpPr txBox="1"/>
          <p:nvPr/>
        </p:nvSpPr>
        <p:spPr>
          <a:xfrm>
            <a:off x="7858478" y="4649160"/>
            <a:ext cx="1008112" cy="369332"/>
          </a:xfrm>
          <a:prstGeom prst="rect">
            <a:avLst/>
          </a:prstGeom>
          <a:solidFill>
            <a:schemeClr val="bg1"/>
          </a:solidFill>
        </p:spPr>
        <p:txBody>
          <a:bodyPr wrap="square" rtlCol="0">
            <a:spAutoFit/>
          </a:bodyPr>
          <a:lstStyle/>
          <a:p>
            <a:pPr algn="ctr"/>
            <a:r>
              <a:rPr lang="en-GB" b="1" dirty="0" smtClean="0"/>
              <a:t>Lucy</a:t>
            </a:r>
            <a:endParaRPr lang="en-GB" b="1" dirty="0"/>
          </a:p>
        </p:txBody>
      </p:sp>
      <p:sp>
        <p:nvSpPr>
          <p:cNvPr id="40" name="TextBox 39"/>
          <p:cNvSpPr txBox="1"/>
          <p:nvPr/>
        </p:nvSpPr>
        <p:spPr>
          <a:xfrm>
            <a:off x="5046498" y="5656602"/>
            <a:ext cx="1008112" cy="369332"/>
          </a:xfrm>
          <a:prstGeom prst="rect">
            <a:avLst/>
          </a:prstGeom>
          <a:solidFill>
            <a:schemeClr val="bg1"/>
          </a:solidFill>
        </p:spPr>
        <p:txBody>
          <a:bodyPr wrap="square" rtlCol="0">
            <a:spAutoFit/>
          </a:bodyPr>
          <a:lstStyle/>
          <a:p>
            <a:pPr algn="ctr"/>
            <a:r>
              <a:rPr lang="en-GB" b="1" dirty="0" smtClean="0"/>
              <a:t>Joe T</a:t>
            </a:r>
            <a:endParaRPr lang="en-GB" b="1" dirty="0"/>
          </a:p>
        </p:txBody>
      </p:sp>
      <p:sp>
        <p:nvSpPr>
          <p:cNvPr id="41" name="TextBox 40"/>
          <p:cNvSpPr txBox="1"/>
          <p:nvPr/>
        </p:nvSpPr>
        <p:spPr>
          <a:xfrm rot="5400000">
            <a:off x="-67869" y="4756502"/>
            <a:ext cx="1008112" cy="369332"/>
          </a:xfrm>
          <a:prstGeom prst="rect">
            <a:avLst/>
          </a:prstGeom>
          <a:solidFill>
            <a:schemeClr val="bg1"/>
          </a:solidFill>
        </p:spPr>
        <p:txBody>
          <a:bodyPr wrap="square" rtlCol="0">
            <a:spAutoFit/>
          </a:bodyPr>
          <a:lstStyle/>
          <a:p>
            <a:pPr algn="ctr"/>
            <a:r>
              <a:rPr lang="en-GB" b="1" dirty="0" smtClean="0"/>
              <a:t>Ben</a:t>
            </a:r>
            <a:endParaRPr lang="en-GB" b="1" dirty="0"/>
          </a:p>
        </p:txBody>
      </p:sp>
      <p:sp>
        <p:nvSpPr>
          <p:cNvPr id="42" name="TextBox 41"/>
          <p:cNvSpPr txBox="1"/>
          <p:nvPr/>
        </p:nvSpPr>
        <p:spPr>
          <a:xfrm rot="16200000">
            <a:off x="-230579" y="1562624"/>
            <a:ext cx="1360325" cy="369332"/>
          </a:xfrm>
          <a:prstGeom prst="rect">
            <a:avLst/>
          </a:prstGeom>
          <a:solidFill>
            <a:schemeClr val="bg1"/>
          </a:solidFill>
        </p:spPr>
        <p:txBody>
          <a:bodyPr wrap="square" rtlCol="0">
            <a:spAutoFit/>
          </a:bodyPr>
          <a:lstStyle/>
          <a:p>
            <a:pPr algn="ctr"/>
            <a:r>
              <a:rPr lang="en-GB" b="1" smtClean="0"/>
              <a:t>Joe</a:t>
            </a:r>
            <a:endParaRPr lang="en-GB" b="1" dirty="0"/>
          </a:p>
        </p:txBody>
      </p:sp>
      <p:sp>
        <p:nvSpPr>
          <p:cNvPr id="43" name="TextBox 42"/>
          <p:cNvSpPr txBox="1"/>
          <p:nvPr/>
        </p:nvSpPr>
        <p:spPr>
          <a:xfrm rot="16200000">
            <a:off x="3212471" y="4877784"/>
            <a:ext cx="1197597" cy="369332"/>
          </a:xfrm>
          <a:prstGeom prst="rect">
            <a:avLst/>
          </a:prstGeom>
          <a:solidFill>
            <a:schemeClr val="bg1"/>
          </a:solidFill>
        </p:spPr>
        <p:txBody>
          <a:bodyPr wrap="square" rtlCol="0">
            <a:spAutoFit/>
          </a:bodyPr>
          <a:lstStyle/>
          <a:p>
            <a:pPr algn="ctr"/>
            <a:r>
              <a:rPr lang="en-GB" b="1" dirty="0" smtClean="0"/>
              <a:t>Oliver W</a:t>
            </a:r>
            <a:endParaRPr lang="en-GB" b="1" dirty="0"/>
          </a:p>
        </p:txBody>
      </p:sp>
      <p:sp>
        <p:nvSpPr>
          <p:cNvPr id="44" name="TextBox 43"/>
          <p:cNvSpPr txBox="1"/>
          <p:nvPr/>
        </p:nvSpPr>
        <p:spPr>
          <a:xfrm rot="16200000">
            <a:off x="6047663" y="3971154"/>
            <a:ext cx="1165610" cy="369332"/>
          </a:xfrm>
          <a:prstGeom prst="rect">
            <a:avLst/>
          </a:prstGeom>
          <a:solidFill>
            <a:schemeClr val="bg1"/>
          </a:solidFill>
        </p:spPr>
        <p:txBody>
          <a:bodyPr wrap="square" rtlCol="0">
            <a:spAutoFit/>
          </a:bodyPr>
          <a:lstStyle/>
          <a:p>
            <a:pPr algn="ctr"/>
            <a:r>
              <a:rPr lang="en-GB" b="1" dirty="0" smtClean="0"/>
              <a:t>Joe </a:t>
            </a:r>
            <a:endParaRPr lang="en-GB" b="1" dirty="0"/>
          </a:p>
        </p:txBody>
      </p:sp>
    </p:spTree>
    <p:extLst>
      <p:ext uri="{BB962C8B-B14F-4D97-AF65-F5344CB8AC3E}">
        <p14:creationId xmlns:p14="http://schemas.microsoft.com/office/powerpoint/2010/main" val="42379371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40000"/>
              <a:lumOff val="60000"/>
            </a:schemeClr>
          </a:solidFill>
        </p:spPr>
        <p:txBody>
          <a:bodyPr>
            <a:normAutofit fontScale="90000"/>
          </a:bodyPr>
          <a:lstStyle/>
          <a:p>
            <a:r>
              <a:rPr lang="en-GB" b="1" dirty="0" smtClean="0"/>
              <a:t>Whilst you are researching, look out for these pointers to help you.</a:t>
            </a:r>
            <a:endParaRPr lang="en-GB" b="1" dirty="0"/>
          </a:p>
        </p:txBody>
      </p:sp>
      <p:sp>
        <p:nvSpPr>
          <p:cNvPr id="4" name="Rectangle 3"/>
          <p:cNvSpPr/>
          <p:nvPr/>
        </p:nvSpPr>
        <p:spPr>
          <a:xfrm rot="16200000">
            <a:off x="719574" y="1520787"/>
            <a:ext cx="792090" cy="864099"/>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rot="16200000">
            <a:off x="719573" y="2566455"/>
            <a:ext cx="792090" cy="864099"/>
          </a:xfrm>
          <a:prstGeom prst="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rot="16200000">
            <a:off x="719574" y="3537315"/>
            <a:ext cx="792088" cy="864099"/>
          </a:xfrm>
          <a:prstGeom prst="rec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rot="16200000">
            <a:off x="719574" y="4473114"/>
            <a:ext cx="792088" cy="864099"/>
          </a:xfrm>
          <a:prstGeom prst="rect">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16200000">
            <a:off x="719573" y="5481227"/>
            <a:ext cx="792088" cy="864098"/>
          </a:xfrm>
          <a:prstGeom prst="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1691680" y="1700808"/>
            <a:ext cx="5040560" cy="4524315"/>
          </a:xfrm>
          <a:prstGeom prst="rect">
            <a:avLst/>
          </a:prstGeom>
          <a:noFill/>
        </p:spPr>
        <p:txBody>
          <a:bodyPr wrap="square" rtlCol="0">
            <a:spAutoFit/>
          </a:bodyPr>
          <a:lstStyle/>
          <a:p>
            <a:r>
              <a:rPr lang="en-GB" sz="3200" b="1" dirty="0" smtClean="0"/>
              <a:t>Wealth</a:t>
            </a:r>
          </a:p>
          <a:p>
            <a:endParaRPr lang="en-GB" sz="3200" b="1" dirty="0"/>
          </a:p>
          <a:p>
            <a:r>
              <a:rPr lang="en-GB" sz="3200" b="1" dirty="0" smtClean="0"/>
              <a:t>Employment</a:t>
            </a:r>
          </a:p>
          <a:p>
            <a:endParaRPr lang="en-GB" sz="3200" b="1" dirty="0"/>
          </a:p>
          <a:p>
            <a:r>
              <a:rPr lang="en-GB" sz="3200" b="1" dirty="0" smtClean="0"/>
              <a:t>Housing and living standards</a:t>
            </a:r>
          </a:p>
          <a:p>
            <a:endParaRPr lang="en-GB" sz="3200" b="1" dirty="0"/>
          </a:p>
          <a:p>
            <a:r>
              <a:rPr lang="en-GB" sz="3200" b="1" dirty="0" smtClean="0"/>
              <a:t>Health</a:t>
            </a:r>
          </a:p>
          <a:p>
            <a:endParaRPr lang="en-GB" sz="3200" b="1" dirty="0"/>
          </a:p>
          <a:p>
            <a:r>
              <a:rPr lang="en-GB" sz="3200" b="1" dirty="0" smtClean="0"/>
              <a:t>Safety of the people</a:t>
            </a:r>
            <a:endParaRPr lang="en-GB" sz="3200" b="1" dirty="0"/>
          </a:p>
        </p:txBody>
      </p:sp>
    </p:spTree>
    <p:extLst>
      <p:ext uri="{BB962C8B-B14F-4D97-AF65-F5344CB8AC3E}">
        <p14:creationId xmlns:p14="http://schemas.microsoft.com/office/powerpoint/2010/main" val="41695959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9512" y="116632"/>
            <a:ext cx="4680520" cy="792088"/>
          </a:xfrm>
          <a:ln w="57150">
            <a:solidFill>
              <a:schemeClr val="tx1"/>
            </a:solidFill>
          </a:ln>
        </p:spPr>
        <p:txBody>
          <a:bodyPr>
            <a:normAutofit fontScale="90000"/>
          </a:bodyPr>
          <a:lstStyle/>
          <a:p>
            <a:r>
              <a:rPr lang="en-GB" b="1" dirty="0" smtClean="0"/>
              <a:t>Roman Portsmouth</a:t>
            </a:r>
            <a:endParaRPr lang="en-GB" b="1" dirty="0"/>
          </a:p>
        </p:txBody>
      </p:sp>
      <p:sp>
        <p:nvSpPr>
          <p:cNvPr id="5" name="TextBox 4"/>
          <p:cNvSpPr txBox="1"/>
          <p:nvPr/>
        </p:nvSpPr>
        <p:spPr>
          <a:xfrm>
            <a:off x="3646968" y="5301208"/>
            <a:ext cx="5040560" cy="1200329"/>
          </a:xfrm>
          <a:prstGeom prst="rect">
            <a:avLst/>
          </a:prstGeom>
          <a:noFill/>
          <a:ln w="38100">
            <a:solidFill>
              <a:schemeClr val="tx1"/>
            </a:solidFill>
          </a:ln>
        </p:spPr>
        <p:txBody>
          <a:bodyPr wrap="square" rtlCol="0">
            <a:spAutoFit/>
          </a:bodyPr>
          <a:lstStyle/>
          <a:p>
            <a:r>
              <a:rPr lang="en-GB" sz="2400" dirty="0" smtClean="0"/>
              <a:t>Evidence of </a:t>
            </a:r>
            <a:r>
              <a:rPr lang="en-GB" sz="2400" dirty="0" err="1" smtClean="0"/>
              <a:t>saltworking</a:t>
            </a:r>
            <a:r>
              <a:rPr lang="en-GB" sz="2400" dirty="0" smtClean="0"/>
              <a:t>, oyster farming and brick/tile manufacture around the </a:t>
            </a:r>
            <a:r>
              <a:rPr lang="en-GB" sz="2400" dirty="0" err="1" smtClean="0"/>
              <a:t>Langstone</a:t>
            </a:r>
            <a:r>
              <a:rPr lang="en-GB" sz="2400" dirty="0" smtClean="0"/>
              <a:t> Harbour area.</a:t>
            </a:r>
            <a:endParaRPr lang="en-GB" sz="2400" dirty="0"/>
          </a:p>
        </p:txBody>
      </p:sp>
      <p:sp>
        <p:nvSpPr>
          <p:cNvPr id="2" name="Rectangle 1"/>
          <p:cNvSpPr/>
          <p:nvPr/>
        </p:nvSpPr>
        <p:spPr>
          <a:xfrm>
            <a:off x="251520" y="1052736"/>
            <a:ext cx="3384376" cy="1815882"/>
          </a:xfrm>
          <a:prstGeom prst="rect">
            <a:avLst/>
          </a:prstGeom>
          <a:ln w="38100">
            <a:solidFill>
              <a:schemeClr val="tx1"/>
            </a:solidFill>
          </a:ln>
        </p:spPr>
        <p:txBody>
          <a:bodyPr wrap="square">
            <a:spAutoFit/>
          </a:bodyPr>
          <a:lstStyle/>
          <a:p>
            <a:r>
              <a:rPr lang="en-GB" sz="2800" dirty="0"/>
              <a:t>The Roman </a:t>
            </a:r>
            <a:r>
              <a:rPr lang="en-GB" sz="2800" dirty="0" smtClean="0"/>
              <a:t>fort at Portchester is </a:t>
            </a:r>
            <a:r>
              <a:rPr lang="en-GB" sz="2800" dirty="0"/>
              <a:t>built between AD 285 and </a:t>
            </a:r>
            <a:r>
              <a:rPr lang="en-GB" sz="2800" dirty="0" smtClean="0"/>
              <a:t>290.</a:t>
            </a:r>
            <a:endParaRPr lang="en-GB" sz="2800"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337" t="5463" r="5392" b="22835"/>
          <a:stretch/>
        </p:blipFill>
        <p:spPr bwMode="auto">
          <a:xfrm>
            <a:off x="3779912" y="1052736"/>
            <a:ext cx="4752528" cy="3763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loud Callout 5"/>
          <p:cNvSpPr/>
          <p:nvPr/>
        </p:nvSpPr>
        <p:spPr>
          <a:xfrm>
            <a:off x="251520" y="3161877"/>
            <a:ext cx="3384376" cy="2499369"/>
          </a:xfrm>
          <a:prstGeom prst="cloudCallout">
            <a:avLst>
              <a:gd name="adj1" fmla="val -39181"/>
              <a:gd name="adj2" fmla="val 8703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schemeClr val="tx1"/>
                </a:solidFill>
              </a:rPr>
              <a:t>Why did the Romans build their fort here?</a:t>
            </a:r>
          </a:p>
          <a:p>
            <a:pPr algn="ctr"/>
            <a:endParaRPr lang="en-GB" sz="1600" b="1" dirty="0" smtClean="0">
              <a:solidFill>
                <a:schemeClr val="tx1"/>
              </a:solidFill>
            </a:endParaRPr>
          </a:p>
          <a:p>
            <a:pPr algn="ctr"/>
            <a:r>
              <a:rPr lang="en-GB" sz="1600" b="1" dirty="0" smtClean="0">
                <a:solidFill>
                  <a:schemeClr val="tx1"/>
                </a:solidFill>
              </a:rPr>
              <a:t>Why was access to the sea important for the Romans?</a:t>
            </a:r>
            <a:endParaRPr lang="en-GB" sz="1600" b="1" dirty="0">
              <a:solidFill>
                <a:schemeClr val="tx1"/>
              </a:solidFill>
            </a:endParaRPr>
          </a:p>
        </p:txBody>
      </p:sp>
      <p:sp>
        <p:nvSpPr>
          <p:cNvPr id="7" name="Rectangle 6"/>
          <p:cNvSpPr/>
          <p:nvPr/>
        </p:nvSpPr>
        <p:spPr>
          <a:xfrm>
            <a:off x="5076056" y="404664"/>
            <a:ext cx="576064" cy="554573"/>
          </a:xfrm>
          <a:prstGeom prst="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915816" y="5946964"/>
            <a:ext cx="576064" cy="554573"/>
          </a:xfrm>
          <a:prstGeom prst="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797869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4680520" cy="576064"/>
          </a:xfrm>
          <a:ln w="57150">
            <a:solidFill>
              <a:schemeClr val="tx1"/>
            </a:solidFill>
          </a:ln>
        </p:spPr>
        <p:txBody>
          <a:bodyPr>
            <a:normAutofit fontScale="90000"/>
          </a:bodyPr>
          <a:lstStyle/>
          <a:p>
            <a:r>
              <a:rPr lang="en-GB" sz="3600" b="1" dirty="0" smtClean="0"/>
              <a:t>Roman Portsmouth</a:t>
            </a:r>
            <a:endParaRPr lang="en-GB" sz="3600" b="1" dirty="0"/>
          </a:p>
        </p:txBody>
      </p:sp>
      <p:pic>
        <p:nvPicPr>
          <p:cNvPr id="4098" name="Picture 2"/>
          <p:cNvPicPr>
            <a:picLocks noChangeAspect="1" noChangeArrowheads="1"/>
          </p:cNvPicPr>
          <p:nvPr/>
        </p:nvPicPr>
        <p:blipFill>
          <a:blip r:embed="rId2" cstate="screen">
            <a:extLst>
              <a:ext uri="{BEBA8EAE-BF5A-486C-A8C5-ECC9F3942E4B}">
                <a14:imgProps xmlns:a14="http://schemas.microsoft.com/office/drawing/2010/main">
                  <a14:imgLayer r:embed="rId3">
                    <a14:imgEffect>
                      <a14:backgroundRemoval t="16279" b="94401" l="0" r="100000">
                        <a14:foregroundMark x1="19816" y1="45564" x2="17684" y2="37468"/>
                        <a14:foregroundMark x1="10659" y1="54780" x2="16134" y2="49957"/>
                        <a14:foregroundMark x1="41764" y1="35831" x2="45736" y2="39104"/>
                        <a14:foregroundMark x1="43895" y1="38587" x2="42393" y2="29371"/>
                        <a14:foregroundMark x1="41473" y1="34195" x2="50291" y2="24462"/>
                        <a14:foregroundMark x1="72238" y1="64599" x2="82316" y2="48320"/>
                        <a14:foregroundMark x1="13081" y1="52627" x2="22238" y2="69423"/>
                        <a14:foregroundMark x1="50630" y1="23945" x2="51841" y2="22825"/>
                      </a14:backgroundRemoval>
                    </a14:imgEffect>
                  </a14:imgLayer>
                </a14:imgProps>
              </a:ext>
              <a:ext uri="{28A0092B-C50C-407E-A947-70E740481C1C}">
                <a14:useLocalDpi xmlns:a14="http://schemas.microsoft.com/office/drawing/2010/main" val="0"/>
              </a:ext>
            </a:extLst>
          </a:blip>
          <a:srcRect/>
          <a:stretch>
            <a:fillRect/>
          </a:stretch>
        </p:blipFill>
        <p:spPr bwMode="auto">
          <a:xfrm>
            <a:off x="-348546" y="44624"/>
            <a:ext cx="6144682"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9819" b="97158" l="1696" r="94477"/>
                    </a14:imgEffect>
                  </a14:imgLayer>
                </a14:imgProps>
              </a:ext>
              <a:ext uri="{28A0092B-C50C-407E-A947-70E740481C1C}">
                <a14:useLocalDpi xmlns:a14="http://schemas.microsoft.com/office/drawing/2010/main" val="0"/>
              </a:ext>
            </a:extLst>
          </a:blip>
          <a:srcRect/>
          <a:stretch>
            <a:fillRect/>
          </a:stretch>
        </p:blipFill>
        <p:spPr bwMode="auto">
          <a:xfrm>
            <a:off x="5796136" y="-27384"/>
            <a:ext cx="3059832" cy="1721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9817" t="12531" r="17860" b="24264"/>
          <a:stretch/>
        </p:blipFill>
        <p:spPr bwMode="auto">
          <a:xfrm>
            <a:off x="7200800" y="3479927"/>
            <a:ext cx="1907704" cy="2963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076056" y="3676917"/>
            <a:ext cx="2088232" cy="2800767"/>
          </a:xfrm>
          <a:prstGeom prst="rect">
            <a:avLst/>
          </a:prstGeom>
          <a:noFill/>
          <a:ln w="28575">
            <a:solidFill>
              <a:schemeClr val="tx1"/>
            </a:solidFill>
          </a:ln>
        </p:spPr>
        <p:txBody>
          <a:bodyPr wrap="square" rtlCol="0">
            <a:spAutoFit/>
          </a:bodyPr>
          <a:lstStyle/>
          <a:p>
            <a:r>
              <a:rPr lang="en-GB" sz="1600" dirty="0" smtClean="0"/>
              <a:t>This small jug was found at Northwood Farm, Forest Side, Rowlands Castle. It’s small size suggests that it was made to travel with and it was probably made at the nearby pottery kiln site in Rowlands Castle. 83-410 AD</a:t>
            </a:r>
            <a:endParaRPr lang="en-GB" sz="1600" dirty="0"/>
          </a:p>
        </p:txBody>
      </p:sp>
      <p:sp>
        <p:nvSpPr>
          <p:cNvPr id="5" name="TextBox 4"/>
          <p:cNvSpPr txBox="1"/>
          <p:nvPr/>
        </p:nvSpPr>
        <p:spPr>
          <a:xfrm>
            <a:off x="6156176" y="1724615"/>
            <a:ext cx="2808312" cy="1200329"/>
          </a:xfrm>
          <a:prstGeom prst="rect">
            <a:avLst/>
          </a:prstGeom>
          <a:noFill/>
          <a:ln w="28575">
            <a:solidFill>
              <a:schemeClr val="tx1"/>
            </a:solidFill>
          </a:ln>
        </p:spPr>
        <p:txBody>
          <a:bodyPr wrap="square" rtlCol="0">
            <a:spAutoFit/>
          </a:bodyPr>
          <a:lstStyle/>
          <a:p>
            <a:r>
              <a:rPr lang="en-GB" dirty="0" smtClean="0"/>
              <a:t>Rim and shoulder of Romano-British storage jar. Found at </a:t>
            </a:r>
            <a:r>
              <a:rPr lang="en-GB" dirty="0" err="1" smtClean="0"/>
              <a:t>Langstone</a:t>
            </a:r>
            <a:r>
              <a:rPr lang="en-GB" dirty="0" smtClean="0"/>
              <a:t> Harbour. 83-410 AD</a:t>
            </a:r>
            <a:endParaRPr lang="en-GB" dirty="0"/>
          </a:p>
        </p:txBody>
      </p:sp>
      <p:sp>
        <p:nvSpPr>
          <p:cNvPr id="6" name="TextBox 5"/>
          <p:cNvSpPr txBox="1"/>
          <p:nvPr/>
        </p:nvSpPr>
        <p:spPr>
          <a:xfrm>
            <a:off x="107504" y="2852936"/>
            <a:ext cx="2232248" cy="3693319"/>
          </a:xfrm>
          <a:prstGeom prst="rect">
            <a:avLst/>
          </a:prstGeom>
          <a:noFill/>
          <a:ln w="28575">
            <a:solidFill>
              <a:schemeClr val="tx1"/>
            </a:solidFill>
          </a:ln>
        </p:spPr>
        <p:txBody>
          <a:bodyPr wrap="square" rtlCol="0">
            <a:spAutoFit/>
          </a:bodyPr>
          <a:lstStyle/>
          <a:p>
            <a:r>
              <a:rPr lang="en-GB" dirty="0" smtClean="0"/>
              <a:t>Roman silver coins from the Southsea hoard of 1897. These are just some of the coins found during the digging of clay for brick-making in a field off Lumps Lane, now Eastern Parade. It could have been the private wealth of a local Roman dignitary. 300-400 AD</a:t>
            </a:r>
            <a:endParaRPr lang="en-GB" dirty="0"/>
          </a:p>
        </p:txBody>
      </p:sp>
      <p:sp>
        <p:nvSpPr>
          <p:cNvPr id="9" name="Cloud Callout 8"/>
          <p:cNvSpPr/>
          <p:nvPr/>
        </p:nvSpPr>
        <p:spPr>
          <a:xfrm>
            <a:off x="2483768" y="3161878"/>
            <a:ext cx="2421971" cy="2499369"/>
          </a:xfrm>
          <a:prstGeom prst="cloudCallout">
            <a:avLst>
              <a:gd name="adj1" fmla="val 29762"/>
              <a:gd name="adj2" fmla="val 8892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schemeClr val="tx1"/>
                </a:solidFill>
              </a:rPr>
              <a:t>What can we infer about people’s lives in Portsmouth in this period from these objects?</a:t>
            </a:r>
            <a:endParaRPr lang="en-GB" sz="1600" b="1" dirty="0">
              <a:solidFill>
                <a:schemeClr val="tx1"/>
              </a:solidFill>
            </a:endParaRPr>
          </a:p>
        </p:txBody>
      </p:sp>
      <p:sp>
        <p:nvSpPr>
          <p:cNvPr id="10" name="Rectangle 9"/>
          <p:cNvSpPr/>
          <p:nvPr/>
        </p:nvSpPr>
        <p:spPr>
          <a:xfrm>
            <a:off x="5145124" y="2985214"/>
            <a:ext cx="576064" cy="554573"/>
          </a:xfrm>
          <a:prstGeom prst="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483768" y="5816968"/>
            <a:ext cx="576064" cy="554573"/>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487192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4680520" cy="792088"/>
          </a:xfrm>
          <a:ln w="57150">
            <a:solidFill>
              <a:schemeClr val="tx1"/>
            </a:solidFill>
          </a:ln>
        </p:spPr>
        <p:txBody>
          <a:bodyPr>
            <a:normAutofit/>
          </a:bodyPr>
          <a:lstStyle/>
          <a:p>
            <a:r>
              <a:rPr lang="en-GB" b="1" dirty="0" smtClean="0"/>
              <a:t>Saxon Portsmouth</a:t>
            </a:r>
            <a:endParaRPr lang="en-GB" b="1" dirty="0"/>
          </a:p>
        </p:txBody>
      </p:sp>
      <p:sp>
        <p:nvSpPr>
          <p:cNvPr id="3" name="TextBox 2"/>
          <p:cNvSpPr txBox="1"/>
          <p:nvPr/>
        </p:nvSpPr>
        <p:spPr>
          <a:xfrm>
            <a:off x="251520" y="1142742"/>
            <a:ext cx="7560840" cy="2308324"/>
          </a:xfrm>
          <a:prstGeom prst="rect">
            <a:avLst/>
          </a:prstGeom>
          <a:solidFill>
            <a:schemeClr val="bg1"/>
          </a:solidFill>
          <a:ln w="38100">
            <a:solidFill>
              <a:schemeClr val="tx1"/>
            </a:solidFill>
          </a:ln>
        </p:spPr>
        <p:txBody>
          <a:bodyPr wrap="square" rtlCol="0">
            <a:spAutoFit/>
          </a:bodyPr>
          <a:lstStyle/>
          <a:p>
            <a:r>
              <a:rPr lang="en-GB" b="1" dirty="0" smtClean="0">
                <a:latin typeface="Arial"/>
              </a:rPr>
              <a:t>892</a:t>
            </a:r>
            <a:r>
              <a:rPr lang="en-GB" dirty="0" smtClean="0">
                <a:latin typeface="Arial"/>
              </a:rPr>
              <a:t> - King </a:t>
            </a:r>
            <a:r>
              <a:rPr lang="en-GB" dirty="0">
                <a:latin typeface="Arial"/>
              </a:rPr>
              <a:t>Alfred strengthened the defences of </a:t>
            </a:r>
            <a:r>
              <a:rPr lang="en-GB" dirty="0" err="1">
                <a:latin typeface="Arial"/>
              </a:rPr>
              <a:t>Portchester</a:t>
            </a:r>
            <a:r>
              <a:rPr lang="en-GB" dirty="0" smtClean="0">
                <a:latin typeface="Arial"/>
              </a:rPr>
              <a:t>.</a:t>
            </a:r>
          </a:p>
          <a:p>
            <a:endParaRPr lang="en-GB" dirty="0">
              <a:latin typeface="Arial"/>
            </a:endParaRPr>
          </a:p>
          <a:p>
            <a:r>
              <a:rPr lang="en-GB" b="1" dirty="0" smtClean="0">
                <a:latin typeface="Arial"/>
              </a:rPr>
              <a:t>897</a:t>
            </a:r>
            <a:r>
              <a:rPr lang="en-GB" dirty="0" smtClean="0">
                <a:latin typeface="Arial"/>
              </a:rPr>
              <a:t> - King Alfred stationing </a:t>
            </a:r>
            <a:r>
              <a:rPr lang="en-GB" dirty="0">
                <a:latin typeface="Arial"/>
              </a:rPr>
              <a:t>some of his fleet in Portsmouth Harbour and it is said that </a:t>
            </a:r>
            <a:r>
              <a:rPr lang="en-GB" dirty="0" smtClean="0">
                <a:latin typeface="Arial"/>
              </a:rPr>
              <a:t> some </a:t>
            </a:r>
            <a:r>
              <a:rPr lang="en-GB" dirty="0">
                <a:latin typeface="Arial"/>
              </a:rPr>
              <a:t>of the vessels were built here to his own design; they were </a:t>
            </a:r>
            <a:r>
              <a:rPr lang="en-GB" dirty="0" smtClean="0">
                <a:latin typeface="Arial"/>
              </a:rPr>
              <a:t>not shaped </a:t>
            </a:r>
            <a:r>
              <a:rPr lang="en-GB" dirty="0">
                <a:latin typeface="Arial"/>
              </a:rPr>
              <a:t>after </a:t>
            </a:r>
            <a:r>
              <a:rPr lang="en-GB" dirty="0" smtClean="0">
                <a:latin typeface="Arial"/>
              </a:rPr>
              <a:t>the </a:t>
            </a:r>
            <a:r>
              <a:rPr lang="en-GB" dirty="0">
                <a:latin typeface="Arial"/>
              </a:rPr>
              <a:t>Danish or Friesian </a:t>
            </a:r>
            <a:r>
              <a:rPr lang="en-GB" dirty="0" smtClean="0">
                <a:latin typeface="Arial"/>
              </a:rPr>
              <a:t>mode; but </a:t>
            </a:r>
            <a:r>
              <a:rPr lang="en-GB" dirty="0">
                <a:latin typeface="Arial"/>
              </a:rPr>
              <a:t>were </a:t>
            </a:r>
            <a:r>
              <a:rPr lang="en-GB" dirty="0" smtClean="0">
                <a:latin typeface="Arial"/>
              </a:rPr>
              <a:t>longer with </a:t>
            </a:r>
            <a:r>
              <a:rPr lang="en-GB" dirty="0">
                <a:latin typeface="Arial"/>
              </a:rPr>
              <a:t>60 oars </a:t>
            </a:r>
            <a:r>
              <a:rPr lang="en-GB" dirty="0" smtClean="0">
                <a:latin typeface="Arial"/>
              </a:rPr>
              <a:t>or more, </a:t>
            </a:r>
            <a:r>
              <a:rPr lang="en-GB" dirty="0">
                <a:latin typeface="Arial"/>
              </a:rPr>
              <a:t>swifter and </a:t>
            </a:r>
            <a:r>
              <a:rPr lang="en-GB" dirty="0" smtClean="0">
                <a:latin typeface="Arial"/>
              </a:rPr>
              <a:t>steadier. King Alfred won </a:t>
            </a:r>
            <a:r>
              <a:rPr lang="en-GB" dirty="0">
                <a:latin typeface="Arial"/>
              </a:rPr>
              <a:t>a complete victory over the Danes in </a:t>
            </a:r>
            <a:r>
              <a:rPr lang="en-GB" dirty="0" smtClean="0">
                <a:latin typeface="Arial"/>
              </a:rPr>
              <a:t>the Solent </a:t>
            </a:r>
            <a:r>
              <a:rPr lang="en-GB" dirty="0">
                <a:latin typeface="Arial"/>
              </a:rPr>
              <a:t>and for a time ended </a:t>
            </a:r>
            <a:r>
              <a:rPr lang="en-GB" dirty="0" smtClean="0">
                <a:latin typeface="Arial"/>
              </a:rPr>
              <a:t>the menace </a:t>
            </a:r>
            <a:r>
              <a:rPr lang="en-GB" dirty="0">
                <a:latin typeface="Arial"/>
              </a:rPr>
              <a:t>of the Dane. </a:t>
            </a:r>
            <a:endParaRPr lang="en-GB" dirty="0" smtClean="0">
              <a:latin typeface="Arial"/>
            </a:endParaRPr>
          </a:p>
        </p:txBody>
      </p:sp>
      <p:sp>
        <p:nvSpPr>
          <p:cNvPr id="4" name="Rectangle 3"/>
          <p:cNvSpPr/>
          <p:nvPr/>
        </p:nvSpPr>
        <p:spPr>
          <a:xfrm>
            <a:off x="251520" y="3631957"/>
            <a:ext cx="4608512" cy="1477328"/>
          </a:xfrm>
          <a:prstGeom prst="rect">
            <a:avLst/>
          </a:prstGeom>
          <a:solidFill>
            <a:schemeClr val="bg1"/>
          </a:solidFill>
          <a:ln w="38100">
            <a:solidFill>
              <a:schemeClr val="tx1"/>
            </a:solidFill>
          </a:ln>
        </p:spPr>
        <p:txBody>
          <a:bodyPr wrap="square">
            <a:spAutoFit/>
          </a:bodyPr>
          <a:lstStyle/>
          <a:p>
            <a:r>
              <a:rPr lang="en-GB" b="1" dirty="0">
                <a:latin typeface="Arial"/>
              </a:rPr>
              <a:t>979</a:t>
            </a:r>
            <a:r>
              <a:rPr lang="en-GB" dirty="0">
                <a:latin typeface="Arial"/>
              </a:rPr>
              <a:t> - </a:t>
            </a:r>
            <a:r>
              <a:rPr lang="en-GB" dirty="0" err="1">
                <a:latin typeface="Arial"/>
              </a:rPr>
              <a:t>Portsea</a:t>
            </a:r>
            <a:r>
              <a:rPr lang="en-GB" dirty="0">
                <a:latin typeface="Arial"/>
              </a:rPr>
              <a:t> Island devastated by the Danes. Southampton sacked in 980.</a:t>
            </a:r>
          </a:p>
          <a:p>
            <a:endParaRPr lang="en-GB" dirty="0">
              <a:latin typeface="Arial"/>
            </a:endParaRPr>
          </a:p>
          <a:p>
            <a:r>
              <a:rPr lang="en-GB" b="1" dirty="0">
                <a:latin typeface="Arial"/>
              </a:rPr>
              <a:t>998</a:t>
            </a:r>
            <a:r>
              <a:rPr lang="en-GB" dirty="0">
                <a:latin typeface="Arial"/>
              </a:rPr>
              <a:t> - The Danes had returned and settled in the Isle of Wight.</a:t>
            </a:r>
          </a:p>
        </p:txBody>
      </p:sp>
      <p:sp>
        <p:nvSpPr>
          <p:cNvPr id="5" name="Rectangle 4"/>
          <p:cNvSpPr/>
          <p:nvPr/>
        </p:nvSpPr>
        <p:spPr>
          <a:xfrm>
            <a:off x="946811" y="5491381"/>
            <a:ext cx="7801653" cy="1200329"/>
          </a:xfrm>
          <a:prstGeom prst="rect">
            <a:avLst/>
          </a:prstGeom>
          <a:solidFill>
            <a:schemeClr val="bg1"/>
          </a:solidFill>
          <a:ln w="38100">
            <a:solidFill>
              <a:schemeClr val="tx1"/>
            </a:solidFill>
          </a:ln>
        </p:spPr>
        <p:txBody>
          <a:bodyPr wrap="square">
            <a:spAutoFit/>
          </a:bodyPr>
          <a:lstStyle/>
          <a:p>
            <a:r>
              <a:rPr lang="en-GB" b="1" dirty="0">
                <a:latin typeface="Arial"/>
              </a:rPr>
              <a:t>1066</a:t>
            </a:r>
            <a:r>
              <a:rPr lang="en-GB" dirty="0">
                <a:latin typeface="Arial"/>
              </a:rPr>
              <a:t> King Harold (</a:t>
            </a:r>
            <a:r>
              <a:rPr lang="en-GB" dirty="0" err="1">
                <a:latin typeface="Arial"/>
              </a:rPr>
              <a:t>Godwineson</a:t>
            </a:r>
            <a:r>
              <a:rPr lang="en-GB" dirty="0">
                <a:latin typeface="Arial"/>
              </a:rPr>
              <a:t>) having seized the throne after the death of  Edward the Confessor, mustered the fleet (we are told of 700 vessels.) at Portchester to cruise the Channel and ward off any planned invasion threatened by Duke William of Normandy.</a:t>
            </a:r>
          </a:p>
        </p:txBody>
      </p:sp>
      <p:pic>
        <p:nvPicPr>
          <p:cNvPr id="5122"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847965" y="3556968"/>
            <a:ext cx="2756848" cy="1552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004048" y="3911815"/>
            <a:ext cx="576064" cy="554573"/>
          </a:xfrm>
          <a:prstGeom prst="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053173" y="1142742"/>
            <a:ext cx="576064" cy="554573"/>
          </a:xfrm>
          <a:prstGeom prst="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8053173" y="1916832"/>
            <a:ext cx="576064" cy="554573"/>
          </a:xfrm>
          <a:prstGeom prst="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8053173" y="2708920"/>
            <a:ext cx="576064" cy="554573"/>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1520" y="5491381"/>
            <a:ext cx="576064" cy="554573"/>
          </a:xfrm>
          <a:prstGeom prst="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842405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788024" y="188640"/>
            <a:ext cx="4123300" cy="2319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9512" y="332655"/>
            <a:ext cx="4392488" cy="2031325"/>
          </a:xfrm>
          <a:prstGeom prst="rect">
            <a:avLst/>
          </a:prstGeom>
          <a:solidFill>
            <a:schemeClr val="bg1"/>
          </a:solidFill>
        </p:spPr>
        <p:txBody>
          <a:bodyPr wrap="square" rtlCol="0">
            <a:spAutoFit/>
          </a:bodyPr>
          <a:lstStyle/>
          <a:p>
            <a:r>
              <a:rPr lang="en-GB" dirty="0" smtClean="0"/>
              <a:t>Dating to around AD500, this Saxon </a:t>
            </a:r>
            <a:r>
              <a:rPr lang="en-GB" dirty="0" err="1" smtClean="0"/>
              <a:t>logboat</a:t>
            </a:r>
            <a:r>
              <a:rPr lang="en-GB" dirty="0" smtClean="0"/>
              <a:t> is the oldest watercraft to have been found in the Solent. The boat would have been a simple wooden canoe, used for activities such as fishing, marsh grazing or fowling. This tells us that there was settlement in the </a:t>
            </a:r>
            <a:r>
              <a:rPr lang="en-GB" dirty="0" err="1" smtClean="0"/>
              <a:t>Portsea</a:t>
            </a:r>
            <a:r>
              <a:rPr lang="en-GB" dirty="0" smtClean="0"/>
              <a:t> Island area.</a:t>
            </a:r>
            <a:endParaRPr lang="en-GB" dirty="0"/>
          </a:p>
        </p:txBody>
      </p:sp>
      <p:pic>
        <p:nvPicPr>
          <p:cNvPr id="1027" name="Picture 3"/>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6274" t="32552" b="12339"/>
          <a:stretch/>
        </p:blipFill>
        <p:spPr bwMode="auto">
          <a:xfrm>
            <a:off x="6528323" y="2708920"/>
            <a:ext cx="2148133" cy="2513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8512" b="22706"/>
          <a:stretch/>
        </p:blipFill>
        <p:spPr bwMode="auto">
          <a:xfrm>
            <a:off x="539552" y="2708920"/>
            <a:ext cx="1985517" cy="2427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076056" y="5301208"/>
            <a:ext cx="4032448" cy="1477328"/>
          </a:xfrm>
          <a:prstGeom prst="rect">
            <a:avLst/>
          </a:prstGeom>
          <a:solidFill>
            <a:schemeClr val="bg1"/>
          </a:solidFill>
        </p:spPr>
        <p:txBody>
          <a:bodyPr wrap="square" rtlCol="0">
            <a:spAutoFit/>
          </a:bodyPr>
          <a:lstStyle/>
          <a:p>
            <a:r>
              <a:rPr lang="en-GB" dirty="0" smtClean="0"/>
              <a:t>Decorated bronze strap end with horses head design, around AD 800-850. Bronze escutcheon (decorative plate) with enamel decoration from a hanging bowl, around AD 600-700.</a:t>
            </a:r>
            <a:endParaRPr lang="en-GB" dirty="0"/>
          </a:p>
        </p:txBody>
      </p:sp>
      <p:sp>
        <p:nvSpPr>
          <p:cNvPr id="6" name="TextBox 5"/>
          <p:cNvSpPr txBox="1"/>
          <p:nvPr/>
        </p:nvSpPr>
        <p:spPr>
          <a:xfrm>
            <a:off x="179512" y="5266073"/>
            <a:ext cx="2345557" cy="923330"/>
          </a:xfrm>
          <a:prstGeom prst="rect">
            <a:avLst/>
          </a:prstGeom>
          <a:solidFill>
            <a:schemeClr val="bg1"/>
          </a:solidFill>
        </p:spPr>
        <p:txBody>
          <a:bodyPr wrap="square" rtlCol="0">
            <a:spAutoFit/>
          </a:bodyPr>
          <a:lstStyle/>
          <a:p>
            <a:r>
              <a:rPr lang="en-GB" dirty="0" smtClean="0"/>
              <a:t>Cremation urn from Old Turnpike Road Fareham</a:t>
            </a:r>
            <a:endParaRPr lang="en-GB" dirty="0"/>
          </a:p>
        </p:txBody>
      </p:sp>
      <p:sp>
        <p:nvSpPr>
          <p:cNvPr id="3" name="Cloud Callout 2"/>
          <p:cNvSpPr/>
          <p:nvPr/>
        </p:nvSpPr>
        <p:spPr>
          <a:xfrm>
            <a:off x="2720442" y="2535822"/>
            <a:ext cx="3703115" cy="2880319"/>
          </a:xfrm>
          <a:prstGeom prst="cloudCallout">
            <a:avLst>
              <a:gd name="adj1" fmla="val -42547"/>
              <a:gd name="adj2" fmla="val 7084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schemeClr val="tx1"/>
                </a:solidFill>
              </a:rPr>
              <a:t>What do these artefacts reveal about life on </a:t>
            </a:r>
            <a:r>
              <a:rPr lang="en-GB" sz="1600" b="1" dirty="0" err="1" smtClean="0">
                <a:solidFill>
                  <a:schemeClr val="tx1"/>
                </a:solidFill>
              </a:rPr>
              <a:t>Portsea</a:t>
            </a:r>
            <a:r>
              <a:rPr lang="en-GB" sz="1600" b="1" dirty="0" smtClean="0">
                <a:solidFill>
                  <a:schemeClr val="tx1"/>
                </a:solidFill>
              </a:rPr>
              <a:t> Island during the Saxon period?</a:t>
            </a:r>
          </a:p>
          <a:p>
            <a:pPr algn="ctr"/>
            <a:endParaRPr lang="en-GB" sz="1600" b="1" dirty="0" smtClean="0">
              <a:solidFill>
                <a:schemeClr val="tx1"/>
              </a:solidFill>
            </a:endParaRPr>
          </a:p>
          <a:p>
            <a:pPr algn="ctr"/>
            <a:r>
              <a:rPr lang="en-GB" sz="1600" b="1" dirty="0" smtClean="0">
                <a:solidFill>
                  <a:schemeClr val="tx1"/>
                </a:solidFill>
              </a:rPr>
              <a:t>What can you infer about their wealth or standard of living? </a:t>
            </a:r>
            <a:endParaRPr lang="en-GB" sz="1600" b="1" dirty="0">
              <a:solidFill>
                <a:schemeClr val="tx1"/>
              </a:solidFill>
            </a:endParaRPr>
          </a:p>
        </p:txBody>
      </p:sp>
      <p:sp>
        <p:nvSpPr>
          <p:cNvPr id="10" name="Rectangle 9"/>
          <p:cNvSpPr/>
          <p:nvPr/>
        </p:nvSpPr>
        <p:spPr>
          <a:xfrm>
            <a:off x="3347864" y="5912116"/>
            <a:ext cx="576064" cy="554573"/>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164223" y="5912115"/>
            <a:ext cx="576064" cy="554573"/>
          </a:xfrm>
          <a:prstGeom prst="rec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498159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5393" y="4923875"/>
            <a:ext cx="3312368" cy="1477328"/>
          </a:xfrm>
          <a:prstGeom prst="rect">
            <a:avLst/>
          </a:prstGeom>
          <a:solidFill>
            <a:schemeClr val="bg1"/>
          </a:solidFill>
        </p:spPr>
        <p:txBody>
          <a:bodyPr wrap="square" rtlCol="0">
            <a:spAutoFit/>
          </a:bodyPr>
          <a:lstStyle/>
          <a:p>
            <a:r>
              <a:rPr lang="en-GB" dirty="0" smtClean="0"/>
              <a:t>Bronze bracelets, rings and paste beads. The blue melon bead is Roman and had probably been passed down from previous generations. </a:t>
            </a:r>
            <a:endParaRPr lang="en-GB" dirty="0"/>
          </a:p>
        </p:txBody>
      </p:sp>
      <p:pic>
        <p:nvPicPr>
          <p:cNvPr id="2050" name="Picture 2"/>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t="16091" b="14441"/>
          <a:stretch/>
        </p:blipFill>
        <p:spPr bwMode="auto">
          <a:xfrm>
            <a:off x="263914" y="188640"/>
            <a:ext cx="3913526" cy="1529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1401" r="11562"/>
          <a:stretch/>
        </p:blipFill>
        <p:spPr bwMode="auto">
          <a:xfrm>
            <a:off x="252037" y="2769895"/>
            <a:ext cx="2447755" cy="1787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699792" y="3201867"/>
            <a:ext cx="2774732" cy="923330"/>
          </a:xfrm>
          <a:prstGeom prst="rect">
            <a:avLst/>
          </a:prstGeom>
          <a:solidFill>
            <a:schemeClr val="bg1"/>
          </a:solidFill>
        </p:spPr>
        <p:txBody>
          <a:bodyPr wrap="square" rtlCol="0">
            <a:spAutoFit/>
          </a:bodyPr>
          <a:lstStyle/>
          <a:p>
            <a:r>
              <a:rPr lang="en-GB" dirty="0" smtClean="0"/>
              <a:t>Drinking vessels, found in the grave of an elderly women.</a:t>
            </a:r>
            <a:endParaRPr lang="en-GB" dirty="0"/>
          </a:p>
        </p:txBody>
      </p:sp>
      <p:pic>
        <p:nvPicPr>
          <p:cNvPr id="2052" name="Picture 4"/>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24276" b="18284"/>
          <a:stretch/>
        </p:blipFill>
        <p:spPr bwMode="auto">
          <a:xfrm>
            <a:off x="3491880" y="4559037"/>
            <a:ext cx="1956763" cy="1998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l="14228" r="4641"/>
          <a:stretch/>
        </p:blipFill>
        <p:spPr bwMode="auto">
          <a:xfrm>
            <a:off x="4355976" y="188640"/>
            <a:ext cx="3389587" cy="2350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177440" y="1846565"/>
            <a:ext cx="1873329" cy="923330"/>
          </a:xfrm>
          <a:prstGeom prst="rect">
            <a:avLst/>
          </a:prstGeom>
          <a:solidFill>
            <a:schemeClr val="accent4">
              <a:lumMod val="40000"/>
              <a:lumOff val="60000"/>
            </a:schemeClr>
          </a:solidFill>
        </p:spPr>
        <p:txBody>
          <a:bodyPr wrap="square" rtlCol="0">
            <a:spAutoFit/>
          </a:bodyPr>
          <a:lstStyle/>
          <a:p>
            <a:endParaRPr lang="en-GB" dirty="0" smtClean="0"/>
          </a:p>
          <a:p>
            <a:endParaRPr lang="en-GB" dirty="0"/>
          </a:p>
          <a:p>
            <a:endParaRPr lang="en-GB" dirty="0"/>
          </a:p>
        </p:txBody>
      </p:sp>
      <p:sp>
        <p:nvSpPr>
          <p:cNvPr id="4" name="TextBox 3"/>
          <p:cNvSpPr txBox="1"/>
          <p:nvPr/>
        </p:nvSpPr>
        <p:spPr>
          <a:xfrm>
            <a:off x="263914" y="1785590"/>
            <a:ext cx="5892262" cy="923330"/>
          </a:xfrm>
          <a:prstGeom prst="rect">
            <a:avLst/>
          </a:prstGeom>
          <a:solidFill>
            <a:schemeClr val="bg1"/>
          </a:solidFill>
        </p:spPr>
        <p:txBody>
          <a:bodyPr wrap="square" rtlCol="0">
            <a:spAutoFit/>
          </a:bodyPr>
          <a:lstStyle/>
          <a:p>
            <a:r>
              <a:rPr lang="en-GB" dirty="0" smtClean="0"/>
              <a:t>Saxon spearheads and shield bosses from ‘warrior’ burials. Two elderly males had been buried with shields and spears, and three younger males with spears and knives.</a:t>
            </a:r>
            <a:endParaRPr lang="en-GB" dirty="0"/>
          </a:p>
        </p:txBody>
      </p:sp>
      <p:sp>
        <p:nvSpPr>
          <p:cNvPr id="10" name="Cloud Callout 9"/>
          <p:cNvSpPr/>
          <p:nvPr/>
        </p:nvSpPr>
        <p:spPr>
          <a:xfrm>
            <a:off x="5724128" y="2612576"/>
            <a:ext cx="3312368" cy="3264696"/>
          </a:xfrm>
          <a:prstGeom prst="cloudCallout">
            <a:avLst>
              <a:gd name="adj1" fmla="val 41349"/>
              <a:gd name="adj2" fmla="val 7285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C</a:t>
            </a:r>
            <a:r>
              <a:rPr lang="en-GB" sz="1600" b="1" dirty="0" smtClean="0">
                <a:solidFill>
                  <a:schemeClr val="tx1"/>
                </a:solidFill>
              </a:rPr>
              <a:t>an you infer anything about life on </a:t>
            </a:r>
            <a:r>
              <a:rPr lang="en-GB" sz="1600" b="1" dirty="0" err="1" smtClean="0">
                <a:solidFill>
                  <a:schemeClr val="tx1"/>
                </a:solidFill>
              </a:rPr>
              <a:t>Portsea</a:t>
            </a:r>
            <a:r>
              <a:rPr lang="en-GB" sz="1600" b="1" dirty="0" smtClean="0">
                <a:solidFill>
                  <a:schemeClr val="tx1"/>
                </a:solidFill>
              </a:rPr>
              <a:t> Island from these objects… </a:t>
            </a:r>
          </a:p>
          <a:p>
            <a:pPr algn="ctr"/>
            <a:r>
              <a:rPr lang="en-GB" sz="2000" b="1" dirty="0" smtClean="0">
                <a:ln w="3175">
                  <a:solidFill>
                    <a:schemeClr val="tx1"/>
                  </a:solidFill>
                </a:ln>
                <a:solidFill>
                  <a:srgbClr val="FFFF00"/>
                </a:solidFill>
              </a:rPr>
              <a:t>Safety of the people?</a:t>
            </a:r>
          </a:p>
          <a:p>
            <a:pPr algn="ctr"/>
            <a:r>
              <a:rPr lang="en-GB" sz="2000" b="1" dirty="0" smtClean="0">
                <a:ln w="3175">
                  <a:solidFill>
                    <a:schemeClr val="tx1"/>
                  </a:solidFill>
                </a:ln>
                <a:solidFill>
                  <a:srgbClr val="FFC000"/>
                </a:solidFill>
              </a:rPr>
              <a:t>Employment?</a:t>
            </a:r>
          </a:p>
          <a:p>
            <a:pPr algn="ctr"/>
            <a:r>
              <a:rPr lang="en-GB" sz="2000" b="1" dirty="0" smtClean="0">
                <a:ln w="3175">
                  <a:solidFill>
                    <a:schemeClr val="tx1"/>
                  </a:solidFill>
                </a:ln>
                <a:solidFill>
                  <a:srgbClr val="FF0000"/>
                </a:solidFill>
              </a:rPr>
              <a:t>Trade or Wealth?</a:t>
            </a:r>
          </a:p>
        </p:txBody>
      </p:sp>
      <p:sp>
        <p:nvSpPr>
          <p:cNvPr id="11" name="Rectangle 10"/>
          <p:cNvSpPr/>
          <p:nvPr/>
        </p:nvSpPr>
        <p:spPr>
          <a:xfrm>
            <a:off x="7823950" y="226694"/>
            <a:ext cx="576064" cy="554573"/>
          </a:xfrm>
          <a:prstGeom prst="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5582163" y="5840184"/>
            <a:ext cx="576064" cy="554573"/>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6300192" y="5855059"/>
            <a:ext cx="576064" cy="554573"/>
          </a:xfrm>
          <a:prstGeom prst="rec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262388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560" y="5154090"/>
            <a:ext cx="8136904" cy="1384995"/>
          </a:xfrm>
          <a:prstGeom prst="rect">
            <a:avLst/>
          </a:prstGeom>
          <a:solidFill>
            <a:srgbClr val="FFFF00"/>
          </a:solidFill>
        </p:spPr>
        <p:txBody>
          <a:bodyPr wrap="square" rtlCol="0">
            <a:spAutoFit/>
          </a:bodyPr>
          <a:lstStyle/>
          <a:p>
            <a:pPr marL="457200" indent="-457200">
              <a:buFont typeface="Arial" panose="020B0604020202020204" pitchFamily="34" charset="0"/>
              <a:buChar char="•"/>
            </a:pPr>
            <a:r>
              <a:rPr lang="en-GB" sz="2800" b="1" dirty="0" smtClean="0"/>
              <a:t>What can you see in this picture?</a:t>
            </a:r>
          </a:p>
          <a:p>
            <a:pPr marL="457200" indent="-457200">
              <a:buFont typeface="Arial" panose="020B0604020202020204" pitchFamily="34" charset="0"/>
              <a:buChar char="•"/>
            </a:pPr>
            <a:r>
              <a:rPr lang="en-GB" sz="2800" b="1" dirty="0" smtClean="0"/>
              <a:t>When do you think this painting was made?</a:t>
            </a:r>
          </a:p>
          <a:p>
            <a:pPr marL="457200" indent="-457200">
              <a:buFont typeface="Arial" panose="020B0604020202020204" pitchFamily="34" charset="0"/>
              <a:buChar char="•"/>
            </a:pPr>
            <a:r>
              <a:rPr lang="en-GB" sz="2800" b="1" dirty="0" smtClean="0"/>
              <a:t>What does it tell us about life in Portsmouth?</a:t>
            </a:r>
            <a:endParaRPr lang="en-GB" sz="2800" b="1" dirty="0"/>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8337" t="65233" r="19562" b="5332"/>
          <a:stretch/>
        </p:blipFill>
        <p:spPr bwMode="auto">
          <a:xfrm rot="10800000">
            <a:off x="-1" y="718159"/>
            <a:ext cx="9144000" cy="4267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1556792"/>
            <a:ext cx="2267744" cy="34285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53752" y="-5093"/>
            <a:ext cx="5129808" cy="2065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4639998" y="0"/>
            <a:ext cx="2267744" cy="34285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876255" y="0"/>
            <a:ext cx="2267744" cy="49659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5400000">
            <a:off x="4422457" y="2291096"/>
            <a:ext cx="2267744" cy="3120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910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9"/>
                                        </p:tgtEl>
                                      </p:cBhvr>
                                    </p:animEffect>
                                    <p:set>
                                      <p:cBhvr>
                                        <p:cTn id="12" dur="1" fill="hold">
                                          <p:stCondLst>
                                            <p:cond delay="19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8"/>
                                        </p:tgtEl>
                                      </p:cBhvr>
                                    </p:animEffect>
                                    <p:set>
                                      <p:cBhvr>
                                        <p:cTn id="17" dur="1" fill="hold">
                                          <p:stCondLst>
                                            <p:cond delay="19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2"/>
                                        </p:tgtEl>
                                      </p:cBhvr>
                                    </p:animEffect>
                                    <p:set>
                                      <p:cBhvr>
                                        <p:cTn id="22" dur="1" fill="hold">
                                          <p:stCondLst>
                                            <p:cond delay="1999"/>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grpId="0" nodeType="clickEffect">
                                  <p:stCondLst>
                                    <p:cond delay="0"/>
                                  </p:stCondLst>
                                  <p:childTnLst>
                                    <p:animEffect transition="out" filter="circle(out)">
                                      <p:cBhvr>
                                        <p:cTn id="26" dur="2000"/>
                                        <p:tgtEl>
                                          <p:spTgt spid="7"/>
                                        </p:tgtEl>
                                      </p:cBhvr>
                                    </p:animEffect>
                                    <p:set>
                                      <p:cBhvr>
                                        <p:cTn id="2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568" y="-819473"/>
            <a:ext cx="8712968" cy="8585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loud Callout 3"/>
          <p:cNvSpPr/>
          <p:nvPr/>
        </p:nvSpPr>
        <p:spPr>
          <a:xfrm>
            <a:off x="6732240" y="101121"/>
            <a:ext cx="2411760" cy="1887719"/>
          </a:xfrm>
          <a:prstGeom prst="cloudCallout">
            <a:avLst>
              <a:gd name="adj1" fmla="val -59037"/>
              <a:gd name="adj2" fmla="val 534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What words would you use to describe the scenes on this source?</a:t>
            </a:r>
            <a:endParaRPr lang="en-GB" b="1" dirty="0">
              <a:solidFill>
                <a:schemeClr val="tx1"/>
              </a:solidFill>
            </a:endParaRPr>
          </a:p>
        </p:txBody>
      </p:sp>
      <p:sp>
        <p:nvSpPr>
          <p:cNvPr id="5" name="Cloud Callout 4"/>
          <p:cNvSpPr/>
          <p:nvPr/>
        </p:nvSpPr>
        <p:spPr>
          <a:xfrm>
            <a:off x="6884640" y="4653136"/>
            <a:ext cx="2079848" cy="1635616"/>
          </a:xfrm>
          <a:prstGeom prst="cloudCallout">
            <a:avLst>
              <a:gd name="adj1" fmla="val -70623"/>
              <a:gd name="adj2" fmla="val 5781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What might be causing the violence?</a:t>
            </a:r>
            <a:endParaRPr lang="en-GB" b="1" dirty="0">
              <a:solidFill>
                <a:schemeClr val="tx1"/>
              </a:solidFill>
            </a:endParaRPr>
          </a:p>
        </p:txBody>
      </p:sp>
      <p:sp>
        <p:nvSpPr>
          <p:cNvPr id="7" name="Cloud Callout 6"/>
          <p:cNvSpPr/>
          <p:nvPr/>
        </p:nvSpPr>
        <p:spPr>
          <a:xfrm>
            <a:off x="6732240" y="2420888"/>
            <a:ext cx="2411760" cy="1887719"/>
          </a:xfrm>
          <a:prstGeom prst="cloudCallout">
            <a:avLst>
              <a:gd name="adj1" fmla="val -59037"/>
              <a:gd name="adj2" fmla="val 534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What does this source tell us about life in Portsmouth in 1874</a:t>
            </a:r>
            <a:r>
              <a:rPr lang="en-GB" b="1" dirty="0"/>
              <a:t>?</a:t>
            </a:r>
            <a:endParaRPr lang="en-GB" sz="1100" dirty="0"/>
          </a:p>
        </p:txBody>
      </p:sp>
    </p:spTree>
    <p:extLst>
      <p:ext uri="{BB962C8B-B14F-4D97-AF65-F5344CB8AC3E}">
        <p14:creationId xmlns:p14="http://schemas.microsoft.com/office/powerpoint/2010/main" val="206166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793" b="98604" l="1165" r="100000"/>
                    </a14:imgEffect>
                  </a14:imgLayer>
                </a14:imgProps>
              </a:ext>
              <a:ext uri="{28A0092B-C50C-407E-A947-70E740481C1C}">
                <a14:useLocalDpi xmlns:a14="http://schemas.microsoft.com/office/drawing/2010/main" val="0"/>
              </a:ext>
            </a:extLst>
          </a:blip>
          <a:srcRect/>
          <a:stretch>
            <a:fillRect/>
          </a:stretch>
        </p:blipFill>
        <p:spPr bwMode="auto">
          <a:xfrm>
            <a:off x="34225" y="247836"/>
            <a:ext cx="6171452" cy="608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171452" y="332656"/>
            <a:ext cx="2793036" cy="6001643"/>
          </a:xfrm>
          <a:prstGeom prst="rect">
            <a:avLst/>
          </a:prstGeom>
          <a:solidFill>
            <a:srgbClr val="00B0F0"/>
          </a:solidFill>
          <a:ln w="57150">
            <a:solidFill>
              <a:schemeClr val="tx1"/>
            </a:solidFill>
          </a:ln>
        </p:spPr>
        <p:txBody>
          <a:bodyPr wrap="square" rtlCol="0">
            <a:spAutoFit/>
          </a:bodyPr>
          <a:lstStyle/>
          <a:p>
            <a:r>
              <a:rPr lang="en-GB" sz="2400" b="1" dirty="0" smtClean="0"/>
              <a:t>This is a mural depicting the Battle of Southsea in 1874. Many working-class inhabitants marched onto Southsea Common in protests against land being taken away for the exclusive middle-class bathing house. The result was a four day riot with the police and armed forces.</a:t>
            </a:r>
            <a:endParaRPr lang="en-GB" sz="2400" b="1" dirty="0"/>
          </a:p>
        </p:txBody>
      </p:sp>
    </p:spTree>
    <p:extLst>
      <p:ext uri="{BB962C8B-B14F-4D97-AF65-F5344CB8AC3E}">
        <p14:creationId xmlns:p14="http://schemas.microsoft.com/office/powerpoint/2010/main" val="26468593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44016"/>
            <a:ext cx="9301567" cy="6597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7504" y="87015"/>
            <a:ext cx="8928992" cy="400110"/>
          </a:xfrm>
          <a:prstGeom prst="rect">
            <a:avLst/>
          </a:prstGeom>
          <a:solidFill>
            <a:srgbClr val="FFFF00"/>
          </a:solidFill>
        </p:spPr>
        <p:txBody>
          <a:bodyPr wrap="square" rtlCol="0">
            <a:spAutoFit/>
          </a:bodyPr>
          <a:lstStyle/>
          <a:p>
            <a:pPr algn="ctr"/>
            <a:r>
              <a:rPr lang="en-GB" sz="2000" b="1" dirty="0" smtClean="0"/>
              <a:t>What can we infer about life in 18</a:t>
            </a:r>
            <a:r>
              <a:rPr lang="en-GB" sz="2000" b="1" baseline="30000" dirty="0" smtClean="0"/>
              <a:t>th</a:t>
            </a:r>
            <a:r>
              <a:rPr lang="en-GB" sz="2000" b="1" dirty="0" smtClean="0"/>
              <a:t> Century Portsmouth from this painting?</a:t>
            </a:r>
            <a:endParaRPr lang="en-GB" sz="2000" b="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78" y="0"/>
            <a:ext cx="9056074" cy="6792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259632" y="34797"/>
            <a:ext cx="6624736" cy="830997"/>
          </a:xfrm>
          <a:prstGeom prst="rect">
            <a:avLst/>
          </a:prstGeom>
          <a:solidFill>
            <a:srgbClr val="FFFF00"/>
          </a:solidFill>
        </p:spPr>
        <p:txBody>
          <a:bodyPr wrap="square" rtlCol="0">
            <a:spAutoFit/>
          </a:bodyPr>
          <a:lstStyle/>
          <a:p>
            <a:pPr algn="ctr"/>
            <a:r>
              <a:rPr lang="en-GB" sz="2400" b="1" dirty="0" smtClean="0"/>
              <a:t>You can see this famous painting on the side of the Bridge Tavern pub on Portsmouth Point.</a:t>
            </a:r>
            <a:endParaRPr lang="en-GB" sz="2400" b="1" dirty="0"/>
          </a:p>
        </p:txBody>
      </p:sp>
    </p:spTree>
    <p:extLst>
      <p:ext uri="{BB962C8B-B14F-4D97-AF65-F5344CB8AC3E}">
        <p14:creationId xmlns:p14="http://schemas.microsoft.com/office/powerpoint/2010/main" val="351121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332657"/>
            <a:ext cx="8856984" cy="2088232"/>
          </a:xfrm>
          <a:noFill/>
        </p:spPr>
        <p:txBody>
          <a:bodyPr>
            <a:noAutofit/>
          </a:bodyPr>
          <a:lstStyle/>
          <a:p>
            <a:r>
              <a:rPr lang="en-GB" sz="5400" b="1" dirty="0" smtClean="0">
                <a:latin typeface="Berlin Sans FB" panose="020E0602020502020306" pitchFamily="34" charset="0"/>
              </a:rPr>
              <a:t>When was it best to live in the Portsmouth area?</a:t>
            </a:r>
            <a:endParaRPr lang="en-GB" sz="5400" b="1" dirty="0">
              <a:latin typeface="Berlin Sans FB" panose="020E0602020502020306"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491881"/>
            <a:ext cx="8712968" cy="3602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61355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850" y="404664"/>
            <a:ext cx="8620844" cy="5554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578166" y="5959415"/>
            <a:ext cx="2321528" cy="830997"/>
          </a:xfrm>
          <a:prstGeom prst="rect">
            <a:avLst/>
          </a:prstGeom>
          <a:solidFill>
            <a:schemeClr val="bg1"/>
          </a:solidFill>
        </p:spPr>
        <p:txBody>
          <a:bodyPr wrap="square" rtlCol="0">
            <a:spAutoFit/>
          </a:bodyPr>
          <a:lstStyle/>
          <a:p>
            <a:pPr algn="ctr"/>
            <a:r>
              <a:rPr lang="en-GB" sz="2800" b="1" dirty="0" smtClean="0"/>
              <a:t>Portsmouth   </a:t>
            </a:r>
            <a:r>
              <a:rPr lang="en-GB" b="1" dirty="0" smtClean="0"/>
              <a:t>(on </a:t>
            </a:r>
            <a:r>
              <a:rPr lang="en-GB" b="1" dirty="0" err="1" smtClean="0"/>
              <a:t>Portsea</a:t>
            </a:r>
            <a:r>
              <a:rPr lang="en-GB" b="1" dirty="0" smtClean="0"/>
              <a:t> Island)</a:t>
            </a:r>
            <a:endParaRPr lang="en-GB" b="1" dirty="0"/>
          </a:p>
        </p:txBody>
      </p:sp>
      <p:sp>
        <p:nvSpPr>
          <p:cNvPr id="6" name="TextBox 5"/>
          <p:cNvSpPr txBox="1"/>
          <p:nvPr/>
        </p:nvSpPr>
        <p:spPr>
          <a:xfrm>
            <a:off x="35496" y="3217372"/>
            <a:ext cx="2321528" cy="523220"/>
          </a:xfrm>
          <a:prstGeom prst="rect">
            <a:avLst/>
          </a:prstGeom>
          <a:solidFill>
            <a:schemeClr val="bg1"/>
          </a:solidFill>
        </p:spPr>
        <p:txBody>
          <a:bodyPr wrap="square" rtlCol="0">
            <a:spAutoFit/>
          </a:bodyPr>
          <a:lstStyle/>
          <a:p>
            <a:pPr algn="ctr"/>
            <a:r>
              <a:rPr lang="en-GB" sz="2800" b="1" dirty="0" smtClean="0"/>
              <a:t>Southampton</a:t>
            </a:r>
            <a:endParaRPr lang="en-GB" sz="2800" b="1" dirty="0"/>
          </a:p>
        </p:txBody>
      </p:sp>
      <p:sp>
        <p:nvSpPr>
          <p:cNvPr id="7" name="TextBox 6"/>
          <p:cNvSpPr txBox="1"/>
          <p:nvPr/>
        </p:nvSpPr>
        <p:spPr>
          <a:xfrm>
            <a:off x="1907704" y="4509120"/>
            <a:ext cx="2321528" cy="523220"/>
          </a:xfrm>
          <a:prstGeom prst="rect">
            <a:avLst/>
          </a:prstGeom>
          <a:solidFill>
            <a:schemeClr val="bg1"/>
          </a:solidFill>
        </p:spPr>
        <p:txBody>
          <a:bodyPr wrap="square" rtlCol="0">
            <a:spAutoFit/>
          </a:bodyPr>
          <a:lstStyle/>
          <a:p>
            <a:pPr algn="ctr"/>
            <a:r>
              <a:rPr lang="en-GB" sz="2800" b="1" dirty="0" smtClean="0"/>
              <a:t>Gosport</a:t>
            </a:r>
            <a:endParaRPr lang="en-GB" sz="2800" b="1" dirty="0"/>
          </a:p>
        </p:txBody>
      </p:sp>
      <p:sp>
        <p:nvSpPr>
          <p:cNvPr id="8" name="TextBox 7"/>
          <p:cNvSpPr txBox="1"/>
          <p:nvPr/>
        </p:nvSpPr>
        <p:spPr>
          <a:xfrm>
            <a:off x="746940" y="6081355"/>
            <a:ext cx="2321528" cy="523220"/>
          </a:xfrm>
          <a:prstGeom prst="rect">
            <a:avLst/>
          </a:prstGeom>
          <a:solidFill>
            <a:schemeClr val="bg1"/>
          </a:solidFill>
        </p:spPr>
        <p:txBody>
          <a:bodyPr wrap="square" rtlCol="0">
            <a:spAutoFit/>
          </a:bodyPr>
          <a:lstStyle/>
          <a:p>
            <a:pPr algn="ctr"/>
            <a:r>
              <a:rPr lang="en-GB" sz="2800" b="1" dirty="0" smtClean="0"/>
              <a:t>Isle of Wight</a:t>
            </a:r>
            <a:endParaRPr lang="en-GB" sz="2800" b="1" dirty="0"/>
          </a:p>
        </p:txBody>
      </p:sp>
      <p:sp>
        <p:nvSpPr>
          <p:cNvPr id="5" name="Left Arrow 4"/>
          <p:cNvSpPr/>
          <p:nvPr/>
        </p:nvSpPr>
        <p:spPr>
          <a:xfrm rot="3699636">
            <a:off x="6555489" y="5239028"/>
            <a:ext cx="1430102" cy="383550"/>
          </a:xfrm>
          <a:prstGeom prst="leftArrow">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Left Arrow 9"/>
          <p:cNvSpPr/>
          <p:nvPr/>
        </p:nvSpPr>
        <p:spPr>
          <a:xfrm rot="11428730">
            <a:off x="4382441" y="4578955"/>
            <a:ext cx="1430102" cy="383550"/>
          </a:xfrm>
          <a:prstGeom prst="leftArrow">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Left Arrow 10"/>
          <p:cNvSpPr/>
          <p:nvPr/>
        </p:nvSpPr>
        <p:spPr>
          <a:xfrm rot="6737154">
            <a:off x="2182684" y="2999970"/>
            <a:ext cx="692941" cy="310822"/>
          </a:xfrm>
          <a:prstGeom prst="leftArrow">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Left Arrow 11"/>
          <p:cNvSpPr/>
          <p:nvPr/>
        </p:nvSpPr>
        <p:spPr>
          <a:xfrm rot="9224094">
            <a:off x="2922356" y="5936617"/>
            <a:ext cx="1170526" cy="302648"/>
          </a:xfrm>
          <a:prstGeom prst="leftArrow">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Left Arrow 12"/>
          <p:cNvSpPr/>
          <p:nvPr/>
        </p:nvSpPr>
        <p:spPr>
          <a:xfrm rot="15861195">
            <a:off x="6732669" y="3603509"/>
            <a:ext cx="1430102" cy="383550"/>
          </a:xfrm>
          <a:prstGeom prst="leftArrow">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6286956" y="2279092"/>
            <a:ext cx="2321528" cy="954107"/>
          </a:xfrm>
          <a:prstGeom prst="rect">
            <a:avLst/>
          </a:prstGeom>
          <a:solidFill>
            <a:schemeClr val="bg1"/>
          </a:solidFill>
        </p:spPr>
        <p:txBody>
          <a:bodyPr wrap="square" rtlCol="0">
            <a:spAutoFit/>
          </a:bodyPr>
          <a:lstStyle/>
          <a:p>
            <a:pPr algn="ctr"/>
            <a:r>
              <a:rPr lang="en-GB" sz="2800" b="1" dirty="0" err="1" smtClean="0"/>
              <a:t>Langstone</a:t>
            </a:r>
            <a:r>
              <a:rPr lang="en-GB" sz="2800" b="1" dirty="0" smtClean="0"/>
              <a:t> Harbour</a:t>
            </a:r>
            <a:endParaRPr lang="en-GB" sz="2800" b="1" dirty="0"/>
          </a:p>
        </p:txBody>
      </p:sp>
      <p:sp>
        <p:nvSpPr>
          <p:cNvPr id="15" name="Left Arrow 14"/>
          <p:cNvSpPr/>
          <p:nvPr/>
        </p:nvSpPr>
        <p:spPr>
          <a:xfrm rot="5073980">
            <a:off x="4675634" y="5534000"/>
            <a:ext cx="806135" cy="337310"/>
          </a:xfrm>
          <a:prstGeom prst="leftArrow">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3965428" y="6160525"/>
            <a:ext cx="2321528" cy="523220"/>
          </a:xfrm>
          <a:prstGeom prst="rect">
            <a:avLst/>
          </a:prstGeom>
          <a:solidFill>
            <a:schemeClr val="bg1"/>
          </a:solidFill>
        </p:spPr>
        <p:txBody>
          <a:bodyPr wrap="square" rtlCol="0">
            <a:spAutoFit/>
          </a:bodyPr>
          <a:lstStyle/>
          <a:p>
            <a:pPr algn="ctr"/>
            <a:r>
              <a:rPr lang="en-GB" sz="2800" b="1" dirty="0" smtClean="0"/>
              <a:t>Solent</a:t>
            </a:r>
            <a:endParaRPr lang="en-GB" sz="2800" b="1" dirty="0"/>
          </a:p>
        </p:txBody>
      </p:sp>
    </p:spTree>
    <p:extLst>
      <p:ext uri="{BB962C8B-B14F-4D97-AF65-F5344CB8AC3E}">
        <p14:creationId xmlns:p14="http://schemas.microsoft.com/office/powerpoint/2010/main" val="32172430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t="15064" b="18434"/>
          <a:stretch/>
        </p:blipFill>
        <p:spPr bwMode="auto">
          <a:xfrm>
            <a:off x="611560" y="20641"/>
            <a:ext cx="5796136" cy="6852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407696" y="188640"/>
            <a:ext cx="2736304" cy="6555641"/>
          </a:xfrm>
          <a:prstGeom prst="rect">
            <a:avLst/>
          </a:prstGeom>
          <a:noFill/>
        </p:spPr>
        <p:txBody>
          <a:bodyPr wrap="square" rtlCol="0">
            <a:spAutoFit/>
          </a:bodyPr>
          <a:lstStyle/>
          <a:p>
            <a:pPr algn="ctr"/>
            <a:r>
              <a:rPr lang="en-GB" sz="2000" b="1" dirty="0" smtClean="0"/>
              <a:t>What does the high number of fortifications protecting Portsmouth suggest about its importance?</a:t>
            </a:r>
          </a:p>
          <a:p>
            <a:endParaRPr lang="en-GB" sz="2000" b="1" dirty="0" smtClean="0"/>
          </a:p>
          <a:p>
            <a:endParaRPr lang="en-GB" sz="2000" b="1" dirty="0"/>
          </a:p>
          <a:p>
            <a:pPr algn="ctr"/>
            <a:endParaRPr lang="en-GB" sz="2000" b="1" dirty="0"/>
          </a:p>
          <a:p>
            <a:pPr algn="ctr"/>
            <a:r>
              <a:rPr lang="en-GB" sz="2000" b="1" dirty="0" smtClean="0"/>
              <a:t>Why was Portsmouth important?</a:t>
            </a:r>
          </a:p>
          <a:p>
            <a:pPr algn="ctr"/>
            <a:endParaRPr lang="en-GB" sz="2000" b="1" dirty="0"/>
          </a:p>
          <a:p>
            <a:pPr algn="ctr"/>
            <a:r>
              <a:rPr lang="en-GB" sz="2000" b="1" dirty="0" smtClean="0"/>
              <a:t>Is it’s protection a good reason to live in Portsmouth?</a:t>
            </a:r>
          </a:p>
          <a:p>
            <a:endParaRPr lang="en-GB" sz="2000" b="1" dirty="0" smtClean="0"/>
          </a:p>
          <a:p>
            <a:endParaRPr lang="en-GB" sz="2000" b="1" dirty="0"/>
          </a:p>
          <a:p>
            <a:endParaRPr lang="en-GB" sz="2000" b="1" dirty="0"/>
          </a:p>
          <a:p>
            <a:pPr algn="ctr"/>
            <a:r>
              <a:rPr lang="en-GB" sz="2000" b="1" dirty="0" smtClean="0"/>
              <a:t>Is this the only factor we should consider to judge when it was best to live in Portsmouth?</a:t>
            </a:r>
          </a:p>
        </p:txBody>
      </p:sp>
    </p:spTree>
    <p:extLst>
      <p:ext uri="{BB962C8B-B14F-4D97-AF65-F5344CB8AC3E}">
        <p14:creationId xmlns:p14="http://schemas.microsoft.com/office/powerpoint/2010/main" val="12098800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Autofit/>
          </a:bodyPr>
          <a:lstStyle/>
          <a:p>
            <a:r>
              <a:rPr lang="en-GB" sz="3200" b="1" dirty="0" smtClean="0"/>
              <a:t>What should we consider to judge when the best time to live in Portsmouth was?</a:t>
            </a:r>
            <a:endParaRPr lang="en-GB" sz="3200" b="1" dirty="0"/>
          </a:p>
        </p:txBody>
      </p:sp>
      <p:sp>
        <p:nvSpPr>
          <p:cNvPr id="4" name="TextBox 3"/>
          <p:cNvSpPr txBox="1"/>
          <p:nvPr/>
        </p:nvSpPr>
        <p:spPr>
          <a:xfrm rot="21252871">
            <a:off x="192694" y="1773284"/>
            <a:ext cx="3960440" cy="461665"/>
          </a:xfrm>
          <a:prstGeom prst="rect">
            <a:avLst/>
          </a:prstGeom>
          <a:noFill/>
        </p:spPr>
        <p:txBody>
          <a:bodyPr wrap="square" rtlCol="0">
            <a:spAutoFit/>
          </a:bodyPr>
          <a:lstStyle/>
          <a:p>
            <a:pPr algn="ctr"/>
            <a:r>
              <a:rPr lang="en-GB" sz="2400" b="1" dirty="0" smtClean="0"/>
              <a:t>When was it safest?</a:t>
            </a:r>
            <a:endParaRPr lang="en-GB" sz="2400" b="1" dirty="0"/>
          </a:p>
        </p:txBody>
      </p:sp>
      <p:sp>
        <p:nvSpPr>
          <p:cNvPr id="5" name="TextBox 4"/>
          <p:cNvSpPr txBox="1"/>
          <p:nvPr/>
        </p:nvSpPr>
        <p:spPr>
          <a:xfrm rot="719209">
            <a:off x="2416523" y="2839620"/>
            <a:ext cx="3960440" cy="461665"/>
          </a:xfrm>
          <a:prstGeom prst="rect">
            <a:avLst/>
          </a:prstGeom>
          <a:noFill/>
        </p:spPr>
        <p:txBody>
          <a:bodyPr wrap="square" rtlCol="0">
            <a:spAutoFit/>
          </a:bodyPr>
          <a:lstStyle/>
          <a:p>
            <a:pPr algn="ctr"/>
            <a:r>
              <a:rPr lang="en-GB" sz="2400" b="1" dirty="0" smtClean="0"/>
              <a:t>Housing conditions</a:t>
            </a:r>
            <a:endParaRPr lang="en-GB" sz="2400" b="1" dirty="0"/>
          </a:p>
        </p:txBody>
      </p:sp>
      <p:sp>
        <p:nvSpPr>
          <p:cNvPr id="6" name="TextBox 5"/>
          <p:cNvSpPr txBox="1"/>
          <p:nvPr/>
        </p:nvSpPr>
        <p:spPr>
          <a:xfrm rot="21252871">
            <a:off x="4801206" y="3770515"/>
            <a:ext cx="3960440" cy="830997"/>
          </a:xfrm>
          <a:prstGeom prst="rect">
            <a:avLst/>
          </a:prstGeom>
          <a:noFill/>
        </p:spPr>
        <p:txBody>
          <a:bodyPr wrap="square" rtlCol="0">
            <a:spAutoFit/>
          </a:bodyPr>
          <a:lstStyle/>
          <a:p>
            <a:pPr algn="ctr"/>
            <a:r>
              <a:rPr lang="en-GB" sz="2400" b="1" dirty="0" smtClean="0"/>
              <a:t>When was it best to find employment?</a:t>
            </a:r>
            <a:endParaRPr lang="en-GB" sz="2400" b="1" dirty="0"/>
          </a:p>
        </p:txBody>
      </p:sp>
      <p:sp>
        <p:nvSpPr>
          <p:cNvPr id="7" name="TextBox 6"/>
          <p:cNvSpPr txBox="1"/>
          <p:nvPr/>
        </p:nvSpPr>
        <p:spPr>
          <a:xfrm rot="358855">
            <a:off x="4410016" y="5569551"/>
            <a:ext cx="3960440" cy="461665"/>
          </a:xfrm>
          <a:prstGeom prst="rect">
            <a:avLst/>
          </a:prstGeom>
          <a:noFill/>
        </p:spPr>
        <p:txBody>
          <a:bodyPr wrap="square" rtlCol="0">
            <a:spAutoFit/>
          </a:bodyPr>
          <a:lstStyle/>
          <a:p>
            <a:pPr algn="ctr"/>
            <a:r>
              <a:rPr lang="en-GB" sz="2400" b="1" dirty="0" smtClean="0"/>
              <a:t>Advancements in technology</a:t>
            </a:r>
            <a:endParaRPr lang="en-GB" sz="2400" b="1" dirty="0"/>
          </a:p>
        </p:txBody>
      </p:sp>
      <p:sp>
        <p:nvSpPr>
          <p:cNvPr id="9" name="TextBox 8"/>
          <p:cNvSpPr txBox="1"/>
          <p:nvPr/>
        </p:nvSpPr>
        <p:spPr>
          <a:xfrm>
            <a:off x="124408" y="5487615"/>
            <a:ext cx="3960440" cy="461665"/>
          </a:xfrm>
          <a:prstGeom prst="rect">
            <a:avLst/>
          </a:prstGeom>
          <a:noFill/>
        </p:spPr>
        <p:txBody>
          <a:bodyPr wrap="square" rtlCol="0">
            <a:spAutoFit/>
          </a:bodyPr>
          <a:lstStyle/>
          <a:p>
            <a:pPr algn="ctr"/>
            <a:r>
              <a:rPr lang="en-GB" sz="2400" b="1" dirty="0" smtClean="0"/>
              <a:t>Life expectancy</a:t>
            </a:r>
            <a:endParaRPr lang="en-GB" sz="2400" b="1" dirty="0"/>
          </a:p>
        </p:txBody>
      </p:sp>
      <p:sp>
        <p:nvSpPr>
          <p:cNvPr id="10" name="TextBox 9"/>
          <p:cNvSpPr txBox="1"/>
          <p:nvPr/>
        </p:nvSpPr>
        <p:spPr>
          <a:xfrm rot="21439490">
            <a:off x="3831977" y="1932879"/>
            <a:ext cx="3960440" cy="461665"/>
          </a:xfrm>
          <a:prstGeom prst="rect">
            <a:avLst/>
          </a:prstGeom>
          <a:noFill/>
        </p:spPr>
        <p:txBody>
          <a:bodyPr wrap="square" rtlCol="0">
            <a:spAutoFit/>
          </a:bodyPr>
          <a:lstStyle/>
          <a:p>
            <a:pPr algn="ctr"/>
            <a:r>
              <a:rPr lang="en-GB" sz="2400" b="1" dirty="0" smtClean="0"/>
              <a:t>Crime rate</a:t>
            </a:r>
            <a:endParaRPr lang="en-GB" sz="2400" b="1" dirty="0"/>
          </a:p>
        </p:txBody>
      </p:sp>
      <p:sp>
        <p:nvSpPr>
          <p:cNvPr id="12" name="TextBox 11"/>
          <p:cNvSpPr txBox="1"/>
          <p:nvPr/>
        </p:nvSpPr>
        <p:spPr>
          <a:xfrm rot="20609522">
            <a:off x="-196563" y="3342183"/>
            <a:ext cx="3960440" cy="461665"/>
          </a:xfrm>
          <a:prstGeom prst="rect">
            <a:avLst/>
          </a:prstGeom>
          <a:noFill/>
        </p:spPr>
        <p:txBody>
          <a:bodyPr wrap="square" rtlCol="0">
            <a:spAutoFit/>
          </a:bodyPr>
          <a:lstStyle/>
          <a:p>
            <a:pPr algn="ctr"/>
            <a:r>
              <a:rPr lang="en-GB" sz="2400" b="1" dirty="0" smtClean="0"/>
              <a:t>Education</a:t>
            </a:r>
            <a:endParaRPr lang="en-GB" sz="2400" b="1" dirty="0"/>
          </a:p>
        </p:txBody>
      </p:sp>
      <p:sp>
        <p:nvSpPr>
          <p:cNvPr id="13" name="TextBox 12"/>
          <p:cNvSpPr txBox="1"/>
          <p:nvPr/>
        </p:nvSpPr>
        <p:spPr>
          <a:xfrm rot="719209">
            <a:off x="1676724" y="4370203"/>
            <a:ext cx="3960440" cy="461665"/>
          </a:xfrm>
          <a:prstGeom prst="rect">
            <a:avLst/>
          </a:prstGeom>
          <a:noFill/>
        </p:spPr>
        <p:txBody>
          <a:bodyPr wrap="square" rtlCol="0">
            <a:spAutoFit/>
          </a:bodyPr>
          <a:lstStyle/>
          <a:p>
            <a:pPr algn="ctr"/>
            <a:r>
              <a:rPr lang="en-GB" sz="2400" b="1" dirty="0" smtClean="0"/>
              <a:t>Leisure</a:t>
            </a:r>
            <a:endParaRPr lang="en-GB" sz="2400" b="1" dirty="0"/>
          </a:p>
        </p:txBody>
      </p:sp>
      <p:sp>
        <p:nvSpPr>
          <p:cNvPr id="14" name="TextBox 13"/>
          <p:cNvSpPr txBox="1"/>
          <p:nvPr/>
        </p:nvSpPr>
        <p:spPr>
          <a:xfrm rot="21252871">
            <a:off x="5665302" y="2676252"/>
            <a:ext cx="3960440" cy="461665"/>
          </a:xfrm>
          <a:prstGeom prst="rect">
            <a:avLst/>
          </a:prstGeom>
          <a:noFill/>
        </p:spPr>
        <p:txBody>
          <a:bodyPr wrap="square" rtlCol="0">
            <a:spAutoFit/>
          </a:bodyPr>
          <a:lstStyle/>
          <a:p>
            <a:pPr algn="ctr"/>
            <a:r>
              <a:rPr lang="en-GB" sz="2400" b="1" dirty="0" smtClean="0"/>
              <a:t>When was it worst?</a:t>
            </a:r>
            <a:endParaRPr lang="en-GB" sz="2400" b="1" dirty="0"/>
          </a:p>
        </p:txBody>
      </p:sp>
      <p:sp>
        <p:nvSpPr>
          <p:cNvPr id="15" name="TextBox 14"/>
          <p:cNvSpPr txBox="1"/>
          <p:nvPr/>
        </p:nvSpPr>
        <p:spPr>
          <a:xfrm rot="20609522">
            <a:off x="-164495" y="4278578"/>
            <a:ext cx="3960440" cy="461665"/>
          </a:xfrm>
          <a:prstGeom prst="rect">
            <a:avLst/>
          </a:prstGeom>
          <a:noFill/>
        </p:spPr>
        <p:txBody>
          <a:bodyPr wrap="square" rtlCol="0">
            <a:spAutoFit/>
          </a:bodyPr>
          <a:lstStyle/>
          <a:p>
            <a:pPr algn="ctr"/>
            <a:r>
              <a:rPr lang="en-GB" sz="2400" b="1" dirty="0" smtClean="0"/>
              <a:t>War – good or bad impact?</a:t>
            </a:r>
            <a:endParaRPr lang="en-GB" sz="2400" b="1" dirty="0"/>
          </a:p>
        </p:txBody>
      </p:sp>
    </p:spTree>
    <p:extLst>
      <p:ext uri="{BB962C8B-B14F-4D97-AF65-F5344CB8AC3E}">
        <p14:creationId xmlns:p14="http://schemas.microsoft.com/office/powerpoint/2010/main" val="301665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1000"/>
                                        <p:tgtEl>
                                          <p:spTgt spid="15"/>
                                        </p:tgtEl>
                                      </p:cBhvr>
                                    </p:animEffect>
                                    <p:anim calcmode="lin" valueType="num">
                                      <p:cBhvr>
                                        <p:cTn id="71" dur="1000" fill="hold"/>
                                        <p:tgtEl>
                                          <p:spTgt spid="15"/>
                                        </p:tgtEl>
                                        <p:attrNameLst>
                                          <p:attrName>ppt_x</p:attrName>
                                        </p:attrNameLst>
                                      </p:cBhvr>
                                      <p:tavLst>
                                        <p:tav tm="0">
                                          <p:val>
                                            <p:strVal val="#ppt_x"/>
                                          </p:val>
                                        </p:tav>
                                        <p:tav tm="100000">
                                          <p:val>
                                            <p:strVal val="#ppt_x"/>
                                          </p:val>
                                        </p:tav>
                                      </p:tavLst>
                                    </p:anim>
                                    <p:anim calcmode="lin" valueType="num">
                                      <p:cBhvr>
                                        <p:cTn id="7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0" grpId="0"/>
      <p:bldP spid="12" grpId="0"/>
      <p:bldP spid="13" grpId="0"/>
      <p:bldP spid="14" grpId="0"/>
      <p:bldP spid="15" grpId="0"/>
    </p:bldLst>
  </p:timing>
</p:sld>
</file>

<file path=ppt/theme/theme1.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0</TotalTime>
  <Words>886</Words>
  <Application>Microsoft Office PowerPoint</Application>
  <PresentationFormat>On-screen Show (4:3)</PresentationFormat>
  <Paragraphs>117</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blank</vt:lpstr>
      <vt:lpstr>PowerPoint Presentation</vt:lpstr>
      <vt:lpstr>PowerPoint Presentation</vt:lpstr>
      <vt:lpstr>PowerPoint Presentation</vt:lpstr>
      <vt:lpstr>PowerPoint Presentation</vt:lpstr>
      <vt:lpstr>PowerPoint Presentation</vt:lpstr>
      <vt:lpstr>When was it best to live in the Portsmouth area?</vt:lpstr>
      <vt:lpstr>PowerPoint Presentation</vt:lpstr>
      <vt:lpstr>PowerPoint Presentation</vt:lpstr>
      <vt:lpstr>What should we consider to judge when the best time to live in Portsmouth was?</vt:lpstr>
      <vt:lpstr>Whilst you are researching, look out for these pointers to help you.</vt:lpstr>
      <vt:lpstr>Roman Portsmouth</vt:lpstr>
      <vt:lpstr>Roman Portsmouth</vt:lpstr>
      <vt:lpstr>Saxon Portsmouth</vt:lpstr>
      <vt:lpstr>PowerPoint Presentation</vt:lpstr>
      <vt:lpstr>PowerPoint Presentation</vt:lpstr>
    </vt:vector>
  </TitlesOfParts>
  <Company>Bay House School and Sixth Form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Kneller, D</dc:creator>
  <cp:lastModifiedBy>Kneller, D</cp:lastModifiedBy>
  <cp:revision>1</cp:revision>
  <dcterms:created xsi:type="dcterms:W3CDTF">2015-09-25T15:51:27Z</dcterms:created>
  <dcterms:modified xsi:type="dcterms:W3CDTF">2015-09-25T15:51:43Z</dcterms:modified>
</cp:coreProperties>
</file>